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omments/modernComment_101_27228529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6"/>
  </p:notesMasterIdLst>
  <p:sldIdLst>
    <p:sldId id="257" r:id="rId5"/>
  </p:sldIdLst>
  <p:sldSz cx="32404050" cy="43205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838423-67B7-9D7F-1C18-0D7CC374F376}" name="Taegon Kim" initials="TK" userId="5fa37c0036c5ad0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9FB"/>
    <a:srgbClr val="F7E1EB"/>
    <a:srgbClr val="A62E68"/>
    <a:srgbClr val="EDBDD5"/>
    <a:srgbClr val="6C1E43"/>
    <a:srgbClr val="F6503B"/>
    <a:srgbClr val="E0CAEC"/>
    <a:srgbClr val="AD76CC"/>
    <a:srgbClr val="56296E"/>
    <a:srgbClr val="C59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93" autoAdjust="0"/>
    <p:restoredTop sz="94571" autoAdjust="0"/>
  </p:normalViewPr>
  <p:slideViewPr>
    <p:cSldViewPr snapToGrid="0">
      <p:cViewPr>
        <p:scale>
          <a:sx n="50" d="100"/>
          <a:sy n="50" d="100"/>
        </p:scale>
        <p:origin x="288" y="-3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omments/modernComment_101_272285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93B1020-A1B1-47A8-A4D8-29919EAD7939}" authorId="{6E838423-67B7-9D7F-1C18-0D7CC374F376}" created="2022-11-01T06:49:57.89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56573737" sldId="257"/>
      <ac:grpSpMk id="4" creationId="{37E180E3-8C7E-D6D2-69F0-F5490A194A39}"/>
    </ac:deMkLst>
    <p188:txBody>
      <a:bodyPr/>
      <a:lstStyle/>
      <a:p>
        <a:r>
          <a:rPr lang="ko-KR" altLang="en-US"/>
          <a:t>영문명이 바뀌었습니다. 최근 엠블럼을 써주세요. 이건 내가 수정한겁니다.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03B38-B074-4348-AC32-8BD5307827B7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E527F-21EC-4CE3-9611-8D7EE97169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05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1pPr>
    <a:lvl2pPr marL="181462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2pPr>
    <a:lvl3pPr marL="362925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3pPr>
    <a:lvl4pPr marL="544388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4pPr>
    <a:lvl5pPr marL="725850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5pPr>
    <a:lvl6pPr marL="907313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6pPr>
    <a:lvl7pPr marL="10887761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7pPr>
    <a:lvl8pPr marL="12702388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8pPr>
    <a:lvl9pPr marL="1451701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E527F-21EC-4CE3-9611-8D7EE97169B7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82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304" y="7070887"/>
            <a:ext cx="27543443" cy="15041880"/>
          </a:xfrm>
        </p:spPr>
        <p:txBody>
          <a:bodyPr anchor="b"/>
          <a:lstStyle>
            <a:lvl1pPr algn="ctr"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0506" y="22692839"/>
            <a:ext cx="24303038" cy="10431301"/>
          </a:xfrm>
        </p:spPr>
        <p:txBody>
          <a:bodyPr/>
          <a:lstStyle>
            <a:lvl1pPr marL="0" indent="0" algn="ctr">
              <a:buNone/>
              <a:defRPr sz="8505"/>
            </a:lvl1pPr>
            <a:lvl2pPr marL="1620225" indent="0" algn="ctr">
              <a:buNone/>
              <a:defRPr sz="7088"/>
            </a:lvl2pPr>
            <a:lvl3pPr marL="3240451" indent="0" algn="ctr">
              <a:buNone/>
              <a:defRPr sz="6379"/>
            </a:lvl3pPr>
            <a:lvl4pPr marL="4860676" indent="0" algn="ctr">
              <a:buNone/>
              <a:defRPr sz="5670"/>
            </a:lvl4pPr>
            <a:lvl5pPr marL="6480901" indent="0" algn="ctr">
              <a:buNone/>
              <a:defRPr sz="5670"/>
            </a:lvl5pPr>
            <a:lvl6pPr marL="8101127" indent="0" algn="ctr">
              <a:buNone/>
              <a:defRPr sz="5670"/>
            </a:lvl6pPr>
            <a:lvl7pPr marL="9721352" indent="0" algn="ctr">
              <a:buNone/>
              <a:defRPr sz="5670"/>
            </a:lvl7pPr>
            <a:lvl8pPr marL="11341578" indent="0" algn="ctr">
              <a:buNone/>
              <a:defRPr sz="5670"/>
            </a:lvl8pPr>
            <a:lvl9pPr marL="12961803" indent="0" algn="ctr">
              <a:buNone/>
              <a:defRPr sz="567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190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171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9150" y="2300288"/>
            <a:ext cx="6987123" cy="366145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780" y="2300288"/>
            <a:ext cx="20556319" cy="366145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04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93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903" y="10771359"/>
            <a:ext cx="27948493" cy="17972243"/>
          </a:xfrm>
        </p:spPr>
        <p:txBody>
          <a:bodyPr anchor="b"/>
          <a:lstStyle>
            <a:lvl1pPr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903" y="28913626"/>
            <a:ext cx="27948493" cy="9451178"/>
          </a:xfrm>
        </p:spPr>
        <p:txBody>
          <a:bodyPr/>
          <a:lstStyle>
            <a:lvl1pPr marL="0" indent="0">
              <a:buNone/>
              <a:defRPr sz="8505">
                <a:solidFill>
                  <a:schemeClr val="tx1"/>
                </a:solidFill>
              </a:defRPr>
            </a:lvl1pPr>
            <a:lvl2pPr marL="1620225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2pPr>
            <a:lvl3pPr marL="3240451" indent="0">
              <a:buNone/>
              <a:defRPr sz="6379">
                <a:solidFill>
                  <a:schemeClr val="tx1">
                    <a:tint val="75000"/>
                  </a:schemeClr>
                </a:solidFill>
              </a:defRPr>
            </a:lvl3pPr>
            <a:lvl4pPr marL="4860676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4pPr>
            <a:lvl5pPr marL="6480901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5pPr>
            <a:lvl6pPr marL="8101127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6pPr>
            <a:lvl7pPr marL="9721352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7pPr>
            <a:lvl8pPr marL="11341578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8pPr>
            <a:lvl9pPr marL="12961803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823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779" y="11501438"/>
            <a:ext cx="13771721" cy="2741342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4550" y="11501438"/>
            <a:ext cx="13771721" cy="2741342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16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300297"/>
            <a:ext cx="27948493" cy="835104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2003" y="10591327"/>
            <a:ext cx="13708430" cy="5190646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2003" y="15781973"/>
            <a:ext cx="13708430" cy="232129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4552" y="10591327"/>
            <a:ext cx="13775942" cy="5190646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4552" y="15781973"/>
            <a:ext cx="13775942" cy="232129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99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43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05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880360"/>
            <a:ext cx="10451150" cy="10081260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5942" y="6220787"/>
            <a:ext cx="16404550" cy="30703838"/>
          </a:xfrm>
        </p:spPr>
        <p:txBody>
          <a:bodyPr/>
          <a:lstStyle>
            <a:lvl1pPr>
              <a:defRPr sz="11340"/>
            </a:lvl1pPr>
            <a:lvl2pPr>
              <a:defRPr sz="9923"/>
            </a:lvl2pPr>
            <a:lvl3pPr>
              <a:defRPr sz="8505"/>
            </a:lvl3pPr>
            <a:lvl4pPr>
              <a:defRPr sz="7088"/>
            </a:lvl4pPr>
            <a:lvl5pPr>
              <a:defRPr sz="7088"/>
            </a:lvl5pPr>
            <a:lvl6pPr>
              <a:defRPr sz="7088"/>
            </a:lvl6pPr>
            <a:lvl7pPr>
              <a:defRPr sz="7088"/>
            </a:lvl7pPr>
            <a:lvl8pPr>
              <a:defRPr sz="7088"/>
            </a:lvl8pPr>
            <a:lvl9pPr>
              <a:defRPr sz="7088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2961620"/>
            <a:ext cx="10451150" cy="24013004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7375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880360"/>
            <a:ext cx="10451150" cy="10081260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5942" y="6220787"/>
            <a:ext cx="16404550" cy="30703838"/>
          </a:xfrm>
        </p:spPr>
        <p:txBody>
          <a:bodyPr anchor="t"/>
          <a:lstStyle>
            <a:lvl1pPr marL="0" indent="0">
              <a:buNone/>
              <a:defRPr sz="11340"/>
            </a:lvl1pPr>
            <a:lvl2pPr marL="1620225" indent="0">
              <a:buNone/>
              <a:defRPr sz="9923"/>
            </a:lvl2pPr>
            <a:lvl3pPr marL="3240451" indent="0">
              <a:buNone/>
              <a:defRPr sz="8505"/>
            </a:lvl3pPr>
            <a:lvl4pPr marL="4860676" indent="0">
              <a:buNone/>
              <a:defRPr sz="7088"/>
            </a:lvl4pPr>
            <a:lvl5pPr marL="6480901" indent="0">
              <a:buNone/>
              <a:defRPr sz="7088"/>
            </a:lvl5pPr>
            <a:lvl6pPr marL="8101127" indent="0">
              <a:buNone/>
              <a:defRPr sz="7088"/>
            </a:lvl6pPr>
            <a:lvl7pPr marL="9721352" indent="0">
              <a:buNone/>
              <a:defRPr sz="7088"/>
            </a:lvl7pPr>
            <a:lvl8pPr marL="11341578" indent="0">
              <a:buNone/>
              <a:defRPr sz="7088"/>
            </a:lvl8pPr>
            <a:lvl9pPr marL="12961803" indent="0">
              <a:buNone/>
              <a:defRPr sz="7088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2961620"/>
            <a:ext cx="10451150" cy="24013004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40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779" y="2300297"/>
            <a:ext cx="27948493" cy="8351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779" y="11501438"/>
            <a:ext cx="27948493" cy="27413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779" y="40045014"/>
            <a:ext cx="7290911" cy="2300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3842" y="40045014"/>
            <a:ext cx="10936367" cy="2300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5360" y="40045014"/>
            <a:ext cx="7290911" cy="2300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53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240451" rtl="0" eaLnBrk="1" latinLnBrk="1" hangingPunct="1">
        <a:lnSpc>
          <a:spcPct val="90000"/>
        </a:lnSpc>
        <a:spcBef>
          <a:spcPct val="0"/>
        </a:spcBef>
        <a:buNone/>
        <a:defRPr sz="155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113" indent="-810113" algn="l" defTabSz="3240451" rtl="0" eaLnBrk="1" latinLnBrk="1" hangingPunct="1">
        <a:lnSpc>
          <a:spcPct val="90000"/>
        </a:lnSpc>
        <a:spcBef>
          <a:spcPts val="3544"/>
        </a:spcBef>
        <a:buFont typeface="Arial" panose="020B0604020202020204" pitchFamily="34" charset="0"/>
        <a:buChar char="•"/>
        <a:defRPr sz="9923" kern="1200">
          <a:solidFill>
            <a:schemeClr val="tx1"/>
          </a:solidFill>
          <a:latin typeface="+mn-lt"/>
          <a:ea typeface="+mn-ea"/>
          <a:cs typeface="+mn-cs"/>
        </a:defRPr>
      </a:lvl1pPr>
      <a:lvl2pPr marL="2430338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5" kern="1200">
          <a:solidFill>
            <a:schemeClr val="tx1"/>
          </a:solidFill>
          <a:latin typeface="+mn-lt"/>
          <a:ea typeface="+mn-ea"/>
          <a:cs typeface="+mn-cs"/>
        </a:defRPr>
      </a:lvl2pPr>
      <a:lvl3pPr marL="4050563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67078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7291014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91123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10531465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2151690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3771916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1pPr>
      <a:lvl2pPr marL="1620225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2pPr>
      <a:lvl3pPr marL="324045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3pPr>
      <a:lvl4pPr marL="4860676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648090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101127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9721352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1341578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2961803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26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19.png"/><Relationship Id="rId10" Type="http://schemas.openxmlformats.org/officeDocument/2006/relationships/image" Target="../media/image8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g"/><Relationship Id="rId22" Type="http://schemas.openxmlformats.org/officeDocument/2006/relationships/image" Target="../media/image18.png"/><Relationship Id="rId27" Type="http://schemas.microsoft.com/office/2018/10/relationships/comments" Target="../comments/modernComment_101_272285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385B21E-D075-4BD5-A10B-174A3580A200}"/>
              </a:ext>
            </a:extLst>
          </p:cNvPr>
          <p:cNvSpPr/>
          <p:nvPr/>
        </p:nvSpPr>
        <p:spPr>
          <a:xfrm>
            <a:off x="5386433" y="22172951"/>
            <a:ext cx="10453294" cy="52337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1CF189F-FA63-D14D-728F-5CA49D83CEF7}"/>
              </a:ext>
            </a:extLst>
          </p:cNvPr>
          <p:cNvSpPr/>
          <p:nvPr/>
        </p:nvSpPr>
        <p:spPr>
          <a:xfrm>
            <a:off x="25667374" y="19899910"/>
            <a:ext cx="4468824" cy="13214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&lt;</a:t>
            </a: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방울토마토 재배 환경 권장조건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탄산가스 시비 →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600~1,500 ppm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배지온도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: 15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℃</a:t>
            </a:r>
            <a:endParaRPr lang="en-US" altLang="ko-KR" b="1" dirty="0">
              <a:solidFill>
                <a:schemeClr val="tx1"/>
              </a:solidFill>
              <a:latin typeface="한컴산뜻돋움" panose="020B0600000101010101" charset="-127"/>
              <a:ea typeface="한컴산뜻돋움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습도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60~80 %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sz="3000" dirty="0">
              <a:solidFill>
                <a:schemeClr val="tx1"/>
              </a:solidFill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FF5982A-BBE2-D659-697F-1A4D386D41C8}"/>
              </a:ext>
            </a:extLst>
          </p:cNvPr>
          <p:cNvGrpSpPr/>
          <p:nvPr/>
        </p:nvGrpSpPr>
        <p:grpSpPr>
          <a:xfrm>
            <a:off x="16444131" y="7460482"/>
            <a:ext cx="15655914" cy="29575057"/>
            <a:chOff x="2302584" y="5648765"/>
            <a:chExt cx="11992793" cy="27546531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DAFAC78-4DA4-BACF-D634-193255F4C3C0}"/>
                </a:ext>
              </a:extLst>
            </p:cNvPr>
            <p:cNvSpPr/>
            <p:nvPr/>
          </p:nvSpPr>
          <p:spPr>
            <a:xfrm>
              <a:off x="2302584" y="6374915"/>
              <a:ext cx="11992793" cy="26820381"/>
            </a:xfrm>
            <a:prstGeom prst="rect">
              <a:avLst/>
            </a:prstGeom>
            <a:noFill/>
            <a:ln w="63500" cmpd="sng">
              <a:solidFill>
                <a:srgbClr val="A62E6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4215F25A-1D94-6550-0037-192A1253AD46}"/>
                </a:ext>
              </a:extLst>
            </p:cNvPr>
            <p:cNvGrpSpPr/>
            <p:nvPr/>
          </p:nvGrpSpPr>
          <p:grpSpPr>
            <a:xfrm>
              <a:off x="5343077" y="5648765"/>
              <a:ext cx="5911807" cy="996595"/>
              <a:chOff x="3402769" y="6105736"/>
              <a:chExt cx="6390063" cy="1077217"/>
            </a:xfrm>
          </p:grpSpPr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E2A60F4E-9831-96C9-CE73-09FB884CC0B6}"/>
                  </a:ext>
                </a:extLst>
              </p:cNvPr>
              <p:cNvSpPr/>
              <p:nvPr/>
            </p:nvSpPr>
            <p:spPr>
              <a:xfrm>
                <a:off x="3402769" y="6105736"/>
                <a:ext cx="6390063" cy="1077217"/>
              </a:xfrm>
              <a:prstGeom prst="roundRect">
                <a:avLst/>
              </a:prstGeom>
              <a:solidFill>
                <a:srgbClr val="A62E6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996" dirty="0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0774418-984B-A9E9-DE69-F401D566EBBA}"/>
                  </a:ext>
                </a:extLst>
              </p:cNvPr>
              <p:cNvSpPr txBox="1"/>
              <p:nvPr/>
            </p:nvSpPr>
            <p:spPr>
              <a:xfrm>
                <a:off x="4176050" y="6159458"/>
                <a:ext cx="5199428" cy="938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RESULT &amp; DISCUSSION</a:t>
                </a:r>
                <a:endParaRPr lang="ko-KR" altLang="en-US" sz="4996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A56AAA6-BDC6-8AA7-795A-25C763B1C203}"/>
              </a:ext>
            </a:extLst>
          </p:cNvPr>
          <p:cNvGrpSpPr/>
          <p:nvPr/>
        </p:nvGrpSpPr>
        <p:grpSpPr>
          <a:xfrm>
            <a:off x="1033228" y="702562"/>
            <a:ext cx="30182751" cy="6398578"/>
            <a:chOff x="2309740" y="470912"/>
            <a:chExt cx="27946984" cy="5924605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B409AC7-DE5A-59EA-886A-50DE04A4DA41}"/>
                </a:ext>
              </a:extLst>
            </p:cNvPr>
            <p:cNvGrpSpPr/>
            <p:nvPr/>
          </p:nvGrpSpPr>
          <p:grpSpPr>
            <a:xfrm>
              <a:off x="2309740" y="470912"/>
              <a:ext cx="27946984" cy="4704676"/>
              <a:chOff x="109950" y="642157"/>
              <a:chExt cx="30268084" cy="3959596"/>
            </a:xfrm>
            <a:solidFill>
              <a:srgbClr val="F2F2F2"/>
            </a:solidFill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5ADC2CD-1E4D-4BB5-CB91-726BC92B6A02}"/>
                  </a:ext>
                </a:extLst>
              </p:cNvPr>
              <p:cNvSpPr txBox="1"/>
              <p:nvPr/>
            </p:nvSpPr>
            <p:spPr>
              <a:xfrm>
                <a:off x="234941" y="3405221"/>
                <a:ext cx="29933935" cy="119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김솔아</a:t>
                </a:r>
                <a:r>
                  <a:rPr lang="en-US" altLang="ko-K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, </a:t>
                </a:r>
                <a:r>
                  <a:rPr lang="ko-KR" altLang="en-US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김태곤</a:t>
                </a:r>
                <a:r>
                  <a:rPr lang="en-US" altLang="ko-KR" sz="4000" b="1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*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ko-KR" altLang="en-US" sz="3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  <a:cs typeface="Times New Roman" panose="02020603050405020304" pitchFamily="18" charset="0"/>
                  </a:rPr>
                  <a:t>전북대학교 스마트팜학과</a:t>
                </a:r>
                <a:endParaRPr lang="ko-KR" altLang="ko-KR" sz="3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Arial Unicode MS" panose="020B0604020202020204" pitchFamily="50" charset="-127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9BFCB2B-41D4-CB3D-15B5-199ED5B5A6C8}"/>
                  </a:ext>
                </a:extLst>
              </p:cNvPr>
              <p:cNvGrpSpPr/>
              <p:nvPr/>
            </p:nvGrpSpPr>
            <p:grpSpPr>
              <a:xfrm>
                <a:off x="109950" y="642157"/>
                <a:ext cx="30268084" cy="2767852"/>
                <a:chOff x="101486" y="1792516"/>
                <a:chExt cx="30268084" cy="2767852"/>
              </a:xfrm>
              <a:grpFill/>
            </p:grpSpPr>
            <p:sp>
              <p:nvSpPr>
                <p:cNvPr id="5" name="제목 1">
                  <a:extLst>
                    <a:ext uri="{FF2B5EF4-FFF2-40B4-BE49-F238E27FC236}">
                      <a16:creationId xmlns:a16="http://schemas.microsoft.com/office/drawing/2014/main" id="{5D7217F8-C777-A283-B508-750AE436388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486" y="1792516"/>
                  <a:ext cx="30268084" cy="1770570"/>
                </a:xfrm>
                <a:prstGeom prst="rect">
                  <a:avLst/>
                </a:prstGeom>
                <a:noFill/>
              </p:spPr>
              <p:txBody>
                <a:bodyPr vert="horz" lIns="373503" tIns="186751" rIns="373503" bIns="186751" rtlCol="0" anchor="ctr">
                  <a:noAutofit/>
                </a:bodyPr>
                <a:lstStyle>
                  <a:lvl1pPr algn="ctr" defTabSz="4320540" rtl="0" eaLnBrk="1" latinLnBrk="1" hangingPunct="1">
                    <a:spcBef>
                      <a:spcPct val="0"/>
                    </a:spcBef>
                    <a:buNone/>
                    <a:defRPr sz="208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5900" b="1" dirty="0">
                      <a:effectLst>
                        <a:outerShdw blurRad="50800" dist="254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스마트팜 환경제어 및 모니터링 알고리즘 개발을 위한</a:t>
                  </a:r>
                  <a:endParaRPr lang="en-US" altLang="ko-KR" sz="5900" b="1" dirty="0">
                    <a:effectLst>
                      <a:outerShdw blurRad="50800" dist="254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  <a:cs typeface="Arial Unicode MS" panose="020B0604020202020204" pitchFamily="50" charset="-127"/>
                  </a:endParaRPr>
                </a:p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59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라즈베리파이와</a:t>
                  </a:r>
                  <a:r>
                    <a:rPr lang="ko-KR" altLang="en-US" sz="5900" b="1" dirty="0">
                      <a:effectLst>
                        <a:outerShdw blurRad="50800" dist="254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 아두이노 기반 미니챔버 구현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0399F15-A278-B864-A62B-EAF697FF8C7A}"/>
                    </a:ext>
                  </a:extLst>
                </p:cNvPr>
                <p:cNvSpPr txBox="1"/>
                <p:nvPr/>
              </p:nvSpPr>
              <p:spPr>
                <a:xfrm>
                  <a:off x="5593211" y="3648953"/>
                  <a:ext cx="20264240" cy="9114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Implementation of  Pilot Mini Chamber to Apply Algorithm on Controlling Devices and Monitoring Sensors </a:t>
                  </a:r>
                </a:p>
                <a:p>
                  <a:pPr algn="ctr"/>
                  <a:r>
                    <a:rPr lang="en-US" altLang="ko-KR" sz="3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the Smart Farm Based on Raspberry Pi and Arduino</a:t>
                  </a:r>
                  <a:endParaRPr lang="ko-KR" altLang="en-US" sz="35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EC138B0C-F70B-200E-9535-57CCC4DE9EB5}"/>
                </a:ext>
              </a:extLst>
            </p:cNvPr>
            <p:cNvGrpSpPr/>
            <p:nvPr/>
          </p:nvGrpSpPr>
          <p:grpSpPr>
            <a:xfrm>
              <a:off x="7955500" y="5241356"/>
              <a:ext cx="16457496" cy="1154161"/>
              <a:chOff x="6202395" y="7130612"/>
              <a:chExt cx="19146232" cy="1684386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E57108A-10A9-BA98-46AE-3DB38416A2F1}"/>
                  </a:ext>
                </a:extLst>
              </p:cNvPr>
              <p:cNvSpPr txBox="1"/>
              <p:nvPr/>
            </p:nvSpPr>
            <p:spPr>
              <a:xfrm>
                <a:off x="8968931" y="7130612"/>
                <a:ext cx="13766146" cy="1684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5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Arial Unicode MS" panose="020B0604020202020204" pitchFamily="50" charset="-127"/>
                    <a:cs typeface="Times New Roman" panose="02020603050405020304" pitchFamily="18" charset="0"/>
                  </a:rPr>
                  <a:t>Sola Kim, Taegon Kim</a:t>
                </a:r>
                <a:r>
                  <a:rPr lang="en-US" altLang="ko-KR" sz="3500" b="1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*</a:t>
                </a:r>
              </a:p>
              <a:p>
                <a:pPr algn="ctr"/>
                <a:endParaRPr lang="ko-KR" alt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컴산뜻돋움" panose="02000000000000000000" pitchFamily="2" charset="-127"/>
                  <a:ea typeface="한컴산뜻돋움" panose="02000000000000000000" pitchFamily="2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0EFC413-DF59-A8EC-7319-0EAA0A96713E}"/>
                  </a:ext>
                </a:extLst>
              </p:cNvPr>
              <p:cNvSpPr txBox="1"/>
              <p:nvPr/>
            </p:nvSpPr>
            <p:spPr>
              <a:xfrm>
                <a:off x="6202395" y="7821486"/>
                <a:ext cx="19146232" cy="852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500" b="1" dirty="0">
                    <a:latin typeface="Times New Roman" panose="02020603050405020304" pitchFamily="18" charset="0"/>
                    <a:ea typeface="바탕체" panose="02030609000101010101" pitchFamily="17" charset="-127"/>
                    <a:cs typeface="Times New Roman" panose="02020603050405020304" pitchFamily="18" charset="0"/>
                  </a:rPr>
                  <a:t> Department of Smart Farm, Jeonbuk National University, Jeonju, 54896, Korea</a:t>
                </a:r>
                <a:endParaRPr lang="ko-KR" altLang="en-US" sz="3500" b="1" dirty="0">
                  <a:latin typeface="Times New Roman" panose="02020603050405020304" pitchFamily="18" charset="0"/>
                  <a:ea typeface="바탕체" panose="02030609000101010101" pitchFamily="17" charset="-127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2C0575D-1050-B605-9E21-78E63C978846}"/>
              </a:ext>
            </a:extLst>
          </p:cNvPr>
          <p:cNvSpPr txBox="1"/>
          <p:nvPr/>
        </p:nvSpPr>
        <p:spPr>
          <a:xfrm>
            <a:off x="268096" y="41913465"/>
            <a:ext cx="31828305" cy="1091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 연구는 농촌진흥청 연구사업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세부과제번호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:PJ017048)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 한국연구재단 이공분야 기초연구사업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과제번호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:NRF-2022R1G1A1011147)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지원에 의해 이루어진 것임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.     				 </a:t>
            </a:r>
          </a:p>
          <a:p>
            <a:pPr>
              <a:lnSpc>
                <a:spcPct val="130000"/>
              </a:lnSpc>
            </a:pP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																																																							       T. 063-270-2557, taegon@jbnu.ac.kr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C9FF548-4761-1512-FA82-25525715ED43}"/>
              </a:ext>
            </a:extLst>
          </p:cNvPr>
          <p:cNvGrpSpPr/>
          <p:nvPr/>
        </p:nvGrpSpPr>
        <p:grpSpPr>
          <a:xfrm>
            <a:off x="305212" y="7154591"/>
            <a:ext cx="15652884" cy="4820288"/>
            <a:chOff x="-500769" y="5512489"/>
            <a:chExt cx="11360710" cy="438430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E9C7B8-D341-DDA1-71CB-DECDEC2678A7}"/>
                </a:ext>
              </a:extLst>
            </p:cNvPr>
            <p:cNvSpPr/>
            <p:nvPr/>
          </p:nvSpPr>
          <p:spPr>
            <a:xfrm>
              <a:off x="-447144" y="6032489"/>
              <a:ext cx="11257816" cy="38108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baseline="-25000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95AA4ED-1055-D3DB-3177-2286B6D17727}"/>
                </a:ext>
              </a:extLst>
            </p:cNvPr>
            <p:cNvGrpSpPr/>
            <p:nvPr/>
          </p:nvGrpSpPr>
          <p:grpSpPr>
            <a:xfrm>
              <a:off x="-500769" y="5512489"/>
              <a:ext cx="11360710" cy="4384303"/>
              <a:chOff x="2525707" y="5837476"/>
              <a:chExt cx="11360710" cy="438430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851C957-F669-7248-54FC-939841CDE213}"/>
                  </a:ext>
                </a:extLst>
              </p:cNvPr>
              <p:cNvSpPr/>
              <p:nvPr/>
            </p:nvSpPr>
            <p:spPr>
              <a:xfrm>
                <a:off x="2525707" y="6374915"/>
                <a:ext cx="11360710" cy="3846864"/>
              </a:xfrm>
              <a:prstGeom prst="rect">
                <a:avLst/>
              </a:prstGeom>
              <a:noFill/>
              <a:ln w="63500" cmpd="sng">
                <a:solidFill>
                  <a:srgbClr val="A62E6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2" baseline="-25000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539BB930-EF29-0B71-5C9E-918520A37E84}"/>
                  </a:ext>
                </a:extLst>
              </p:cNvPr>
              <p:cNvGrpSpPr/>
              <p:nvPr/>
            </p:nvGrpSpPr>
            <p:grpSpPr>
              <a:xfrm>
                <a:off x="2921112" y="5837476"/>
                <a:ext cx="3982703" cy="783246"/>
                <a:chOff x="784867" y="6309709"/>
                <a:chExt cx="4304897" cy="846608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06E6B487-2085-5D8A-8B74-E77C50E86D6A}"/>
                    </a:ext>
                  </a:extLst>
                </p:cNvPr>
                <p:cNvSpPr/>
                <p:nvPr/>
              </p:nvSpPr>
              <p:spPr>
                <a:xfrm>
                  <a:off x="784867" y="6350678"/>
                  <a:ext cx="4304897" cy="787248"/>
                </a:xfrm>
                <a:prstGeom prst="roundRect">
                  <a:avLst/>
                </a:prstGeom>
                <a:solidFill>
                  <a:srgbClr val="A62E68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996" baseline="-250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5C44CF-FE4E-6294-63F4-D171D1F49730}"/>
                    </a:ext>
                  </a:extLst>
                </p:cNvPr>
                <p:cNvSpPr txBox="1"/>
                <p:nvPr/>
              </p:nvSpPr>
              <p:spPr>
                <a:xfrm>
                  <a:off x="1270015" y="6309709"/>
                  <a:ext cx="3455173" cy="846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996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INTRODUCTION</a:t>
                  </a:r>
                  <a:endParaRPr lang="ko-KR" altLang="en-US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BD03E66-7FBD-809C-3267-B9E7B15DCF65}"/>
              </a:ext>
            </a:extLst>
          </p:cNvPr>
          <p:cNvGrpSpPr/>
          <p:nvPr/>
        </p:nvGrpSpPr>
        <p:grpSpPr>
          <a:xfrm>
            <a:off x="290298" y="37135777"/>
            <a:ext cx="31859170" cy="4579587"/>
            <a:chOff x="2500411" y="34559152"/>
            <a:chExt cx="27397432" cy="366670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10024F9-F308-6376-A5E4-D60E168A444C}"/>
                </a:ext>
              </a:extLst>
            </p:cNvPr>
            <p:cNvSpPr/>
            <p:nvPr/>
          </p:nvSpPr>
          <p:spPr>
            <a:xfrm>
              <a:off x="2526954" y="35491802"/>
              <a:ext cx="27370889" cy="2734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DE22D94-FC74-2416-2FEA-36E433E9FB44}"/>
                </a:ext>
              </a:extLst>
            </p:cNvPr>
            <p:cNvGrpSpPr/>
            <p:nvPr/>
          </p:nvGrpSpPr>
          <p:grpSpPr>
            <a:xfrm>
              <a:off x="2500411" y="34559152"/>
              <a:ext cx="27351797" cy="3629405"/>
              <a:chOff x="273334" y="37724484"/>
              <a:chExt cx="29564502" cy="320252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6E51DB2-08D8-2296-18E5-E06DCD80E5B9}"/>
                  </a:ext>
                </a:extLst>
              </p:cNvPr>
              <p:cNvSpPr/>
              <p:nvPr/>
            </p:nvSpPr>
            <p:spPr>
              <a:xfrm>
                <a:off x="273334" y="38325377"/>
                <a:ext cx="29564502" cy="2601630"/>
              </a:xfrm>
              <a:prstGeom prst="rect">
                <a:avLst/>
              </a:prstGeom>
              <a:noFill/>
              <a:ln w="63500" cmpd="sng">
                <a:solidFill>
                  <a:srgbClr val="A62E6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2" dirty="0"/>
              </a:p>
            </p:txBody>
          </p: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981FF7E6-295C-03C5-B85F-87584211DA06}"/>
                  </a:ext>
                </a:extLst>
              </p:cNvPr>
              <p:cNvGrpSpPr/>
              <p:nvPr/>
            </p:nvGrpSpPr>
            <p:grpSpPr>
              <a:xfrm>
                <a:off x="1057268" y="37724484"/>
                <a:ext cx="4310525" cy="890262"/>
                <a:chOff x="1115637" y="38037209"/>
                <a:chExt cx="4310525" cy="890262"/>
              </a:xfrm>
            </p:grpSpPr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16F1B696-5AA9-A9D5-9EB6-762413045C3C}"/>
                    </a:ext>
                  </a:extLst>
                </p:cNvPr>
                <p:cNvSpPr/>
                <p:nvPr/>
              </p:nvSpPr>
              <p:spPr>
                <a:xfrm>
                  <a:off x="1115637" y="38037209"/>
                  <a:ext cx="4310525" cy="890262"/>
                </a:xfrm>
                <a:prstGeom prst="roundRect">
                  <a:avLst/>
                </a:prstGeom>
                <a:solidFill>
                  <a:srgbClr val="A62E68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996" dirty="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705F3C47-1D03-16B8-CD81-C082839D79D0}"/>
                    </a:ext>
                  </a:extLst>
                </p:cNvPr>
                <p:cNvSpPr txBox="1"/>
                <p:nvPr/>
              </p:nvSpPr>
              <p:spPr>
                <a:xfrm>
                  <a:off x="1497913" y="38170123"/>
                  <a:ext cx="3688576" cy="693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996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CONCLUSION</a:t>
                  </a:r>
                  <a:endParaRPr lang="ko-KR" altLang="en-US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F9E22D-4BD4-6B95-F4D3-4E22496F2604}"/>
              </a:ext>
            </a:extLst>
          </p:cNvPr>
          <p:cNvSpPr txBox="1"/>
          <p:nvPr/>
        </p:nvSpPr>
        <p:spPr>
          <a:xfrm>
            <a:off x="109189" y="475303"/>
            <a:ext cx="3669784" cy="54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6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P-5-355</a:t>
            </a:r>
            <a:endParaRPr lang="ko-KR" altLang="en-US" sz="2962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92156D30-F651-E9CB-FD98-8EC948D7E655}"/>
              </a:ext>
            </a:extLst>
          </p:cNvPr>
          <p:cNvGrpSpPr/>
          <p:nvPr/>
        </p:nvGrpSpPr>
        <p:grpSpPr>
          <a:xfrm>
            <a:off x="305212" y="12230443"/>
            <a:ext cx="15721012" cy="24773265"/>
            <a:chOff x="2547274" y="5582380"/>
            <a:chExt cx="11463217" cy="22739415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1CBBB475-F841-5543-0FDD-6D73EAE54ECA}"/>
                </a:ext>
              </a:extLst>
            </p:cNvPr>
            <p:cNvSpPr/>
            <p:nvPr/>
          </p:nvSpPr>
          <p:spPr>
            <a:xfrm>
              <a:off x="2547274" y="6374913"/>
              <a:ext cx="11463217" cy="21946882"/>
            </a:xfrm>
            <a:prstGeom prst="rect">
              <a:avLst/>
            </a:prstGeom>
            <a:noFill/>
            <a:ln w="63500" cmpd="sng">
              <a:solidFill>
                <a:srgbClr val="A62E6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9D61309-940A-20A5-8615-BA72B01FCAB3}"/>
                </a:ext>
              </a:extLst>
            </p:cNvPr>
            <p:cNvGrpSpPr/>
            <p:nvPr/>
          </p:nvGrpSpPr>
          <p:grpSpPr>
            <a:xfrm>
              <a:off x="5607346" y="5582380"/>
              <a:ext cx="5584904" cy="996595"/>
              <a:chOff x="3688413" y="6033980"/>
              <a:chExt cx="6036709" cy="1077217"/>
            </a:xfrm>
          </p:grpSpPr>
          <p:sp>
            <p:nvSpPr>
              <p:cNvPr id="138" name="사각형: 둥근 모서리 137">
                <a:extLst>
                  <a:ext uri="{FF2B5EF4-FFF2-40B4-BE49-F238E27FC236}">
                    <a16:creationId xmlns:a16="http://schemas.microsoft.com/office/drawing/2014/main" id="{C9E59943-A2E4-4EBA-391F-93432CE85717}"/>
                  </a:ext>
                </a:extLst>
              </p:cNvPr>
              <p:cNvSpPr/>
              <p:nvPr/>
            </p:nvSpPr>
            <p:spPr>
              <a:xfrm>
                <a:off x="3688413" y="6033980"/>
                <a:ext cx="6036709" cy="1077217"/>
              </a:xfrm>
              <a:prstGeom prst="roundRect">
                <a:avLst/>
              </a:prstGeom>
              <a:solidFill>
                <a:srgbClr val="A62E6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996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59EBBD-D905-360A-9CFC-1B4E18DA2D55}"/>
                  </a:ext>
                </a:extLst>
              </p:cNvPr>
              <p:cNvSpPr txBox="1"/>
              <p:nvPr/>
            </p:nvSpPr>
            <p:spPr>
              <a:xfrm>
                <a:off x="4304634" y="6102251"/>
                <a:ext cx="5420488" cy="926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MATERIAL &amp; METHODS</a:t>
                </a:r>
                <a:endParaRPr lang="ko-KR" altLang="en-US" sz="4996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13AA0141-25C1-5CD0-162A-D2067D4962D1}"/>
              </a:ext>
            </a:extLst>
          </p:cNvPr>
          <p:cNvSpPr txBox="1"/>
          <p:nvPr/>
        </p:nvSpPr>
        <p:spPr>
          <a:xfrm>
            <a:off x="27800912" y="1894791"/>
            <a:ext cx="4498289" cy="144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 추계학술발표회</a:t>
            </a:r>
            <a:endParaRPr lang="en-US" altLang="ko-KR" sz="2500" b="1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lnSpc>
                <a:spcPct val="120000"/>
              </a:lnSpc>
            </a:pP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2022.11.2(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~ 5(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토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  <a:p>
            <a:pPr algn="just">
              <a:lnSpc>
                <a:spcPct val="120000"/>
              </a:lnSpc>
            </a:pP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제주국제컨벤션센터 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(ICC JEJU)</a:t>
            </a:r>
            <a:endParaRPr lang="ko-KR" altLang="en-US" sz="2500" b="1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3EC06F91-C8BD-4FF3-3B2E-1B0259A99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6655" y="6926098"/>
            <a:ext cx="464753" cy="464753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4F55542D-8ABE-77BF-CC94-CEA742803697}"/>
              </a:ext>
            </a:extLst>
          </p:cNvPr>
          <p:cNvSpPr txBox="1"/>
          <p:nvPr/>
        </p:nvSpPr>
        <p:spPr>
          <a:xfrm>
            <a:off x="28834801" y="6994369"/>
            <a:ext cx="28575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650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https://github.com/ffe4el</a:t>
            </a:r>
            <a:endParaRPr lang="ko-KR" altLang="en-US" sz="2000" dirty="0">
              <a:solidFill>
                <a:srgbClr val="F650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4956A3-AA96-C8B1-6B15-F0A53E678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3117" y="482814"/>
            <a:ext cx="5557621" cy="1359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44159A-0AFB-0E91-8D9A-EA1C1B04BC08}"/>
              </a:ext>
            </a:extLst>
          </p:cNvPr>
          <p:cNvSpPr txBox="1"/>
          <p:nvPr/>
        </p:nvSpPr>
        <p:spPr>
          <a:xfrm>
            <a:off x="651936" y="17053181"/>
            <a:ext cx="15165913" cy="4767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ko-KR" sz="3500" b="1" dirty="0">
                <a:solidFill>
                  <a:srgbClr val="6C1E4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Two Channel System</a:t>
            </a:r>
          </a:p>
          <a:p>
            <a:pPr algn="just">
              <a:lnSpc>
                <a:spcPct val="125000"/>
              </a:lnSpc>
              <a:defRPr/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 제어 알고리즘을 연구하기 위해선 새로운 모듈이 추가될 수도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제거되야 할 수도 있기 때문에 탈부착에 용이한 아두이노를 사용하였다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실시간으로 센서에서 환경 값을 받아 오면서 환경 조절 장치를 제어하도록 신호를 보내줘야 하기 때문에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INPUT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과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OUTPUT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의 신호가 동시다발적으로 실행되어야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단일 시스템으로 아두이노 메가로 시도해보았으나 매초마다 신호가 교환되는 과정에서 간섭 및 지연효과로 병목현상이 발생하였다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이를 보완하기 위해 실시간으로 값을 받아와야 하는 입력 신호는 아두이노 메가로 관리하도록 센서들을 연결하였고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환경조건을 제어하기 위한 출력신호는 아두이노 우노에 구축하여 제어하였다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(Fig. 2).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ACD6CA-3DEB-CE91-46E5-BE3F5C3B89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16" r="6304" b="13984"/>
          <a:stretch/>
        </p:blipFill>
        <p:spPr>
          <a:xfrm>
            <a:off x="16812217" y="30050064"/>
            <a:ext cx="8621762" cy="4860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2F1E61-B806-AA62-6672-D52228D6A35A}"/>
              </a:ext>
            </a:extLst>
          </p:cNvPr>
          <p:cNvSpPr txBox="1"/>
          <p:nvPr/>
        </p:nvSpPr>
        <p:spPr>
          <a:xfrm>
            <a:off x="26417554" y="35845509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Fig. 7.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미니챔버 파일럿 시스템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21FA2-AB85-51C8-13D5-6ED26A2B0DDE}"/>
              </a:ext>
            </a:extLst>
          </p:cNvPr>
          <p:cNvSpPr txBox="1"/>
          <p:nvPr/>
        </p:nvSpPr>
        <p:spPr>
          <a:xfrm>
            <a:off x="18480837" y="35916026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Fig. 6.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미니챔버 설계도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E7605E-337F-E884-85B2-E4749461C2A3}"/>
              </a:ext>
            </a:extLst>
          </p:cNvPr>
          <p:cNvGrpSpPr/>
          <p:nvPr/>
        </p:nvGrpSpPr>
        <p:grpSpPr>
          <a:xfrm>
            <a:off x="380071" y="22291630"/>
            <a:ext cx="4935173" cy="4251734"/>
            <a:chOff x="21072846" y="17028162"/>
            <a:chExt cx="5636462" cy="54134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D7D68A-2E3D-C79B-DB7F-6E68CFA0E343}"/>
                </a:ext>
              </a:extLst>
            </p:cNvPr>
            <p:cNvSpPr txBox="1"/>
            <p:nvPr/>
          </p:nvSpPr>
          <p:spPr>
            <a:xfrm>
              <a:off x="24766106" y="18376360"/>
              <a:ext cx="1943202" cy="464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한컴산뜻돋움" panose="02000000000000000000" pitchFamily="2" charset="-127"/>
                  <a:cs typeface="Arial Unicode MS" panose="020B0600000101010101" charset="-127"/>
                </a:rPr>
                <a:t>이산화탄소 센서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DB5C6AD-4BD6-5F2F-CB02-9ABF92511ED7}"/>
                </a:ext>
              </a:extLst>
            </p:cNvPr>
            <p:cNvGrpSpPr/>
            <p:nvPr/>
          </p:nvGrpSpPr>
          <p:grpSpPr>
            <a:xfrm>
              <a:off x="21072846" y="17028162"/>
              <a:ext cx="5395687" cy="5413418"/>
              <a:chOff x="21072846" y="17028162"/>
              <a:chExt cx="5395687" cy="541341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7F9009B-F3F1-53F2-95EE-9A6172F3AC88}"/>
                  </a:ext>
                </a:extLst>
              </p:cNvPr>
              <p:cNvGrpSpPr/>
              <p:nvPr/>
            </p:nvGrpSpPr>
            <p:grpSpPr>
              <a:xfrm>
                <a:off x="21072846" y="17028162"/>
                <a:ext cx="5395687" cy="5413418"/>
                <a:chOff x="16069678" y="17329317"/>
                <a:chExt cx="5395687" cy="5413418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E896C4BB-52E7-02C0-255C-989A0660C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823165" y="21167358"/>
                  <a:ext cx="2191314" cy="1575377"/>
                </a:xfrm>
                <a:prstGeom prst="rect">
                  <a:avLst/>
                </a:prstGeom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52495FE9-7411-0362-04EA-C4BA7D0D77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900362" y="17329317"/>
                  <a:ext cx="1335588" cy="1335587"/>
                </a:xfrm>
                <a:prstGeom prst="rect">
                  <a:avLst/>
                </a:prstGeom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B75EB231-6A2C-658E-EE03-013F325EC1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069678" y="17556534"/>
                  <a:ext cx="1790833" cy="1363475"/>
                </a:xfrm>
                <a:prstGeom prst="rect">
                  <a:avLst/>
                </a:prstGeom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3984534F-527F-8CA5-CF58-C0E51C5DC1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3836"/>
                <a:stretch/>
              </p:blipFill>
              <p:spPr>
                <a:xfrm>
                  <a:off x="17998343" y="17558615"/>
                  <a:ext cx="1382949" cy="1415471"/>
                </a:xfrm>
                <a:prstGeom prst="rect">
                  <a:avLst/>
                </a:prstGeom>
              </p:spPr>
            </p:pic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0C2009CE-72FC-9D5A-01D7-24FDC3BC9F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640614" y="21121533"/>
                  <a:ext cx="1322499" cy="1579297"/>
                </a:xfrm>
                <a:prstGeom prst="rect">
                  <a:avLst/>
                </a:prstGeom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03FD6CCA-C6CA-9BD5-282B-4C2C4E5041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295128" y="19139648"/>
                  <a:ext cx="1272758" cy="1673439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64D0AD5E-4C0A-B0F4-030E-42AA2138A7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551958" y="19327255"/>
                  <a:ext cx="1913407" cy="1400664"/>
                </a:xfrm>
                <a:prstGeom prst="rect">
                  <a:avLst/>
                </a:prstGeom>
              </p:spPr>
            </p:pic>
            <p:pic>
              <p:nvPicPr>
                <p:cNvPr id="27" name="Picture 2" descr="Ds3231 At24c32 Iic Rtc 모듈 시계 타이머 메모리 모듈 Beats 교체 Ds1307 I2c Rtc 보드 Arduino  - Buy Ds3231 At24c32,Ds3231 At24c32 Rtc 모듈,Ds3231 At24c32 Iic Rtc 시계 타이머  메모리 모듈 Product on">
                  <a:extLst>
                    <a:ext uri="{FF2B5EF4-FFF2-40B4-BE49-F238E27FC236}">
                      <a16:creationId xmlns:a16="http://schemas.microsoft.com/office/drawing/2014/main" id="{E8C91F9D-BA5B-6EFC-C5D5-6DD643EF40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818146" y="18979986"/>
                  <a:ext cx="1664652" cy="16646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5E55D-ED14-72C3-6FDB-CECC7B216F11}"/>
                  </a:ext>
                </a:extLst>
              </p:cNvPr>
              <p:cNvSpPr txBox="1"/>
              <p:nvPr/>
            </p:nvSpPr>
            <p:spPr>
              <a:xfrm>
                <a:off x="23210765" y="20211520"/>
                <a:ext cx="1382949" cy="464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한컴산뜻돋움" panose="02000000000000000000" pitchFamily="2" charset="-127"/>
                  </a:rPr>
                  <a:t>시계</a:t>
                </a: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한컴산뜻돋움" panose="02000000000000000000" pitchFamily="2" charset="-127"/>
                  </a:rPr>
                  <a:t>(RTC)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한컴산뜻돋움" panose="02000000000000000000" pitchFamily="2" charset="-127"/>
                  <a:cs typeface="Arial Unicode MS" panose="020B0600000101010101" charset="-127"/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AC75526-8D19-C913-55AC-41402DF1DC32}"/>
              </a:ext>
            </a:extLst>
          </p:cNvPr>
          <p:cNvSpPr txBox="1"/>
          <p:nvPr/>
        </p:nvSpPr>
        <p:spPr>
          <a:xfrm>
            <a:off x="1011230" y="26773706"/>
            <a:ext cx="4984626" cy="526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Fig. 1. </a:t>
            </a: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센서 및 제어 장치</a:t>
            </a:r>
            <a:endParaRPr lang="en-US" altLang="ko-KR" sz="25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1B957F-78A4-88E0-C12B-C793F4ADE83A}"/>
              </a:ext>
            </a:extLst>
          </p:cNvPr>
          <p:cNvSpPr txBox="1"/>
          <p:nvPr/>
        </p:nvSpPr>
        <p:spPr>
          <a:xfrm>
            <a:off x="7502842" y="27430320"/>
            <a:ext cx="8621761" cy="526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       </a:t>
            </a:r>
            <a:r>
              <a:rPr lang="en-US" altLang="ko-KR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Fig. 2. </a:t>
            </a: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시스템 구성 및 정보 흐름도</a:t>
            </a:r>
            <a:endParaRPr lang="en-US" altLang="ko-KR" sz="25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1FC443A-B140-2722-09AC-A9E63752B7FC}"/>
              </a:ext>
            </a:extLst>
          </p:cNvPr>
          <p:cNvGrpSpPr/>
          <p:nvPr/>
        </p:nvGrpSpPr>
        <p:grpSpPr>
          <a:xfrm>
            <a:off x="5724974" y="22291630"/>
            <a:ext cx="8694213" cy="4750254"/>
            <a:chOff x="22170722" y="19473664"/>
            <a:chExt cx="8563735" cy="469568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DC0C123-C199-3D84-1585-CA38C0D0C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" t="5806" r="78000" b="21585"/>
            <a:stretch/>
          </p:blipFill>
          <p:spPr>
            <a:xfrm rot="16200000">
              <a:off x="27131723" y="21653364"/>
              <a:ext cx="1650191" cy="2622822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28F732C-6FA6-DF60-FA9B-BDE1076D1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9" t="11838" r="26105" b="20135"/>
            <a:stretch/>
          </p:blipFill>
          <p:spPr>
            <a:xfrm>
              <a:off x="26522521" y="19969372"/>
              <a:ext cx="2892876" cy="1546659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886D506-8343-BD63-F4F8-F3310F5308DD}"/>
                </a:ext>
              </a:extLst>
            </p:cNvPr>
            <p:cNvGrpSpPr/>
            <p:nvPr/>
          </p:nvGrpSpPr>
          <p:grpSpPr>
            <a:xfrm>
              <a:off x="22185757" y="21553502"/>
              <a:ext cx="3311283" cy="2615849"/>
              <a:chOff x="3853409" y="19073324"/>
              <a:chExt cx="3463435" cy="2958902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E008448-0B52-4584-D504-B0F56278CBD7}"/>
                  </a:ext>
                </a:extLst>
              </p:cNvPr>
              <p:cNvSpPr/>
              <p:nvPr/>
            </p:nvSpPr>
            <p:spPr>
              <a:xfrm>
                <a:off x="5664802" y="21251323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발열등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BB6D64A1-8763-9B46-195F-95B171C9B71B}"/>
                  </a:ext>
                </a:extLst>
              </p:cNvPr>
              <p:cNvSpPr/>
              <p:nvPr/>
            </p:nvSpPr>
            <p:spPr>
              <a:xfrm>
                <a:off x="4142467" y="21251323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급수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8418A2E-6CDD-6954-1E80-C4996DDE1945}"/>
                  </a:ext>
                </a:extLst>
              </p:cNvPr>
              <p:cNvSpPr/>
              <p:nvPr/>
            </p:nvSpPr>
            <p:spPr>
              <a:xfrm>
                <a:off x="4142467" y="19718757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창문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487E17C-F982-1537-1F09-07D5838D9439}"/>
                  </a:ext>
                </a:extLst>
              </p:cNvPr>
              <p:cNvSpPr/>
              <p:nvPr/>
            </p:nvSpPr>
            <p:spPr>
              <a:xfrm>
                <a:off x="5664802" y="19718496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환기팬</a:t>
                </a:r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D628E9D-1585-6160-7191-5C1D45F7AA2B}"/>
                  </a:ext>
                </a:extLst>
              </p:cNvPr>
              <p:cNvSpPr/>
              <p:nvPr/>
            </p:nvSpPr>
            <p:spPr>
              <a:xfrm>
                <a:off x="5664802" y="20480377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안개분무</a:t>
                </a:r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A082BE4-1AF9-537D-3050-3ECCFA50B5F4}"/>
                  </a:ext>
                </a:extLst>
              </p:cNvPr>
              <p:cNvSpPr/>
              <p:nvPr/>
            </p:nvSpPr>
            <p:spPr>
              <a:xfrm>
                <a:off x="4142467" y="20485040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LED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조명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91C38254-AA24-AEBC-A7C1-4086A9CE7BDE}"/>
                  </a:ext>
                </a:extLst>
              </p:cNvPr>
              <p:cNvSpPr/>
              <p:nvPr/>
            </p:nvSpPr>
            <p:spPr>
              <a:xfrm>
                <a:off x="3853409" y="19469477"/>
                <a:ext cx="3463435" cy="25627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97E6978-42F8-D588-9149-CD133EA0A8B1}"/>
                  </a:ext>
                </a:extLst>
              </p:cNvPr>
              <p:cNvSpPr/>
              <p:nvPr/>
            </p:nvSpPr>
            <p:spPr>
              <a:xfrm>
                <a:off x="4650859" y="19073324"/>
                <a:ext cx="1867299" cy="562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환경 제어 장치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1C2F6A9-2448-4B9D-C038-3CA37F250F3D}"/>
                </a:ext>
              </a:extLst>
            </p:cNvPr>
            <p:cNvGrpSpPr/>
            <p:nvPr/>
          </p:nvGrpSpPr>
          <p:grpSpPr>
            <a:xfrm>
              <a:off x="22170722" y="19473664"/>
              <a:ext cx="3627503" cy="2001143"/>
              <a:chOff x="6446495" y="13057222"/>
              <a:chExt cx="3794185" cy="2263581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4EE0D900-9D28-AF33-9E4A-DBEC8059A4D2}"/>
                  </a:ext>
                </a:extLst>
              </p:cNvPr>
              <p:cNvGrpSpPr/>
              <p:nvPr/>
            </p:nvGrpSpPr>
            <p:grpSpPr>
              <a:xfrm>
                <a:off x="6446495" y="13451606"/>
                <a:ext cx="3794185" cy="1869197"/>
                <a:chOff x="4090147" y="14837829"/>
                <a:chExt cx="3794185" cy="1869197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D792A067-7B02-6A06-C6BD-08C9ACC721E2}"/>
                    </a:ext>
                  </a:extLst>
                </p:cNvPr>
                <p:cNvSpPr/>
                <p:nvPr/>
              </p:nvSpPr>
              <p:spPr>
                <a:xfrm>
                  <a:off x="4199075" y="15112419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온도센서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45945A71-C320-9F67-AEA2-2459507D343F}"/>
                    </a:ext>
                  </a:extLst>
                </p:cNvPr>
                <p:cNvSpPr/>
                <p:nvPr/>
              </p:nvSpPr>
              <p:spPr>
                <a:xfrm>
                  <a:off x="5746999" y="15112418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습도센서</a:t>
                  </a:r>
                  <a:endParaRPr lang="en-US" altLang="ko-KR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70326CE7-FC74-6AA5-E3C7-C8BDBD054A75}"/>
                    </a:ext>
                  </a:extLst>
                </p:cNvPr>
                <p:cNvSpPr/>
                <p:nvPr/>
              </p:nvSpPr>
              <p:spPr>
                <a:xfrm>
                  <a:off x="5732375" y="15781391"/>
                  <a:ext cx="1408496" cy="659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700" b="1" dirty="0">
                      <a:solidFill>
                        <a:schemeClr val="tx1"/>
                      </a:solidFill>
                    </a:rPr>
                    <a:t>이산화탄소</a:t>
                  </a:r>
                  <a:endParaRPr lang="en-US" altLang="ko-KR" sz="1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1700" b="1" dirty="0">
                      <a:solidFill>
                        <a:schemeClr val="tx1"/>
                      </a:solidFill>
                    </a:rPr>
                    <a:t>센서</a:t>
                  </a: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95627945-25D0-31DF-3080-545F7845F75D}"/>
                    </a:ext>
                  </a:extLst>
                </p:cNvPr>
                <p:cNvSpPr/>
                <p:nvPr/>
              </p:nvSpPr>
              <p:spPr>
                <a:xfrm>
                  <a:off x="4199075" y="15781391"/>
                  <a:ext cx="1408496" cy="659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조도센서</a:t>
                  </a: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F1E10402-F655-1E28-6484-51CD4DEBE37A}"/>
                    </a:ext>
                  </a:extLst>
                </p:cNvPr>
                <p:cNvSpPr/>
                <p:nvPr/>
              </p:nvSpPr>
              <p:spPr>
                <a:xfrm>
                  <a:off x="4090147" y="14837829"/>
                  <a:ext cx="3794185" cy="18691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EDD114C-D837-5F61-9927-BA77F7BC3E6E}"/>
                  </a:ext>
                </a:extLst>
              </p:cNvPr>
              <p:cNvSpPr/>
              <p:nvPr/>
            </p:nvSpPr>
            <p:spPr>
              <a:xfrm>
                <a:off x="7474582" y="13057222"/>
                <a:ext cx="1408496" cy="562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센서</a:t>
                </a: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70629ED-0EE1-36B5-064C-CCD1404CB607}"/>
                </a:ext>
              </a:extLst>
            </p:cNvPr>
            <p:cNvSpPr/>
            <p:nvPr/>
          </p:nvSpPr>
          <p:spPr>
            <a:xfrm>
              <a:off x="29387837" y="21674151"/>
              <a:ext cx="1346620" cy="4971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Web(Flask)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018BE280-49FC-8089-DB5A-6CAD7C5D36FA}"/>
              </a:ext>
            </a:extLst>
          </p:cNvPr>
          <p:cNvSpPr/>
          <p:nvPr/>
        </p:nvSpPr>
        <p:spPr>
          <a:xfrm>
            <a:off x="15047839" y="23853379"/>
            <a:ext cx="671285" cy="20520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</a:t>
            </a:r>
          </a:p>
        </p:txBody>
      </p:sp>
      <p:sp>
        <p:nvSpPr>
          <p:cNvPr id="71" name="제목 1">
            <a:extLst>
              <a:ext uri="{FF2B5EF4-FFF2-40B4-BE49-F238E27FC236}">
                <a16:creationId xmlns:a16="http://schemas.microsoft.com/office/drawing/2014/main" id="{87ADBD4C-3CD4-E103-6FA5-F5DA734F414F}"/>
              </a:ext>
            </a:extLst>
          </p:cNvPr>
          <p:cNvSpPr txBox="1">
            <a:spLocks/>
          </p:cNvSpPr>
          <p:nvPr/>
        </p:nvSpPr>
        <p:spPr>
          <a:xfrm>
            <a:off x="651938" y="13753151"/>
            <a:ext cx="15165912" cy="3141873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45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r>
              <a:rPr lang="en-US" altLang="ko-KR" sz="350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Limitations of Existing Growth Chamber</a:t>
            </a:r>
          </a:p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기존 챔버는 온도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습도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광도 등의 조절을 통해 식물 재배 환경을 제어할 수 있어 식물 생육 과정을 이해하는데 유용한 실험 장비이다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환경조절에 대해서는 제품에 미리 프로그래밍 된 규칙만으로 운영이 되고 있고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외부에서 새로운 알고리즘으로 운영 소프트웨어를 만들더라도 적용하기가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또한 폐쇄적인 설계로 인해 센서 추가 및 제어장치 알고리즘 수정이 제한적이거나 불가능한 제품들이 많다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7F31636-8DF7-30FA-DE76-C068F59ADE23}"/>
              </a:ext>
            </a:extLst>
          </p:cNvPr>
          <p:cNvSpPr txBox="1"/>
          <p:nvPr/>
        </p:nvSpPr>
        <p:spPr>
          <a:xfrm>
            <a:off x="16786415" y="8572515"/>
            <a:ext cx="14912666" cy="2904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Raspberry Pi – Building server </a:t>
            </a: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	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라즈베리파이에 </a:t>
            </a:r>
            <a:r>
              <a:rPr lang="en-US" altLang="ko-KR" sz="3000" b="1" dirty="0">
                <a:ea typeface="한컴산뜻돋움" panose="02000000000000000000" pitchFamily="2" charset="-127"/>
              </a:rPr>
              <a:t>Nginx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경량 웹서버를 구동하고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마이크로 서비스 형태로 통신 방식을 설계하고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이런 형태의 설계는 미니챔버가 독립된 형태의 실험장비로 운영될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웹 </a:t>
            </a:r>
            <a:r>
              <a:rPr lang="en-US" altLang="ko-KR" sz="3000" b="1" dirty="0">
                <a:ea typeface="한컴산뜻돋움" panose="02000000000000000000" pitchFamily="2" charset="-127"/>
              </a:rPr>
              <a:t>API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통해 기능을 제공하므로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</a:t>
            </a:r>
            <a:r>
              <a:rPr lang="ko-KR" altLang="en-US" sz="3000" b="1" dirty="0">
                <a:ea typeface="한컴산뜻돋움" panose="02000000000000000000" pitchFamily="2" charset="-127"/>
              </a:rPr>
              <a:t> 사용자는 프로그램을 설치하지 않고 미니 챔버에 접근 가능하며</a:t>
            </a:r>
            <a:r>
              <a:rPr lang="en-US" altLang="ko-KR" sz="3000" b="1" dirty="0">
                <a:ea typeface="한컴산뜻돋움" panose="02000000000000000000" pitchFamily="2" charset="-127"/>
              </a:rPr>
              <a:t>,</a:t>
            </a:r>
            <a:r>
              <a:rPr lang="ko-KR" altLang="en-US" sz="3000" b="1" dirty="0">
                <a:ea typeface="한컴산뜻돋움" panose="02000000000000000000" pitchFamily="2" charset="-127"/>
              </a:rPr>
              <a:t> 환경 센서 모니터링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환경조절장치의 제어가 가능하다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80C3D62-AF2C-59AA-261A-95EB792803F4}"/>
              </a:ext>
            </a:extLst>
          </p:cNvPr>
          <p:cNvSpPr txBox="1"/>
          <p:nvPr/>
        </p:nvSpPr>
        <p:spPr>
          <a:xfrm>
            <a:off x="16776215" y="12476675"/>
            <a:ext cx="10344090" cy="3938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Teachable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Machine (Google)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을 이용하여 식물의 생육단계별 이미지를 학습시키고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학습된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모델을 활용하여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 활용가능성을 검토하였다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아두이노의 카메라 모듈에서 실시간으로 수집되는 영상을 라즈베리파이에서 실시간으로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모델로 분석하여 생육단계를 판별한다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분석결과에 따라 적정환경이 결정되고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이에 따라 환기팬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LED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광량조절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창문의 개폐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발열등 및 안개분무기의 작동을 자동 제어할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2AB0EBF-B0DB-C71F-8506-4F93DB1C3781}"/>
              </a:ext>
            </a:extLst>
          </p:cNvPr>
          <p:cNvGrpSpPr/>
          <p:nvPr/>
        </p:nvGrpSpPr>
        <p:grpSpPr>
          <a:xfrm>
            <a:off x="27396859" y="12597123"/>
            <a:ext cx="4362694" cy="3699406"/>
            <a:chOff x="27297633" y="29094833"/>
            <a:chExt cx="5022294" cy="4005944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5A9491E-1760-EBE6-2518-8EB1AC6E0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605339" y="29161587"/>
              <a:ext cx="840569" cy="3013223"/>
            </a:xfrm>
            <a:prstGeom prst="rect">
              <a:avLst/>
            </a:prstGeom>
          </p:spPr>
        </p:pic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13FAF3F2-2E05-A3BE-7ED9-FB4D8BBD0B95}"/>
                </a:ext>
              </a:extLst>
            </p:cNvPr>
            <p:cNvCxnSpPr>
              <a:cxnSpLocks/>
            </p:cNvCxnSpPr>
            <p:nvPr/>
          </p:nvCxnSpPr>
          <p:spPr>
            <a:xfrm>
              <a:off x="28894287" y="29535134"/>
              <a:ext cx="5734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2CDB529A-F61F-8AA3-C10E-24BB51427BC3}"/>
                </a:ext>
              </a:extLst>
            </p:cNvPr>
            <p:cNvSpPr/>
            <p:nvPr/>
          </p:nvSpPr>
          <p:spPr>
            <a:xfrm>
              <a:off x="27391642" y="29207057"/>
              <a:ext cx="1387125" cy="70781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작물</a:t>
              </a: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C9DDA3A2-0C08-84B8-0D64-1F0FAD4DCDB9}"/>
                </a:ext>
              </a:extLst>
            </p:cNvPr>
            <p:cNvCxnSpPr>
              <a:cxnSpLocks/>
            </p:cNvCxnSpPr>
            <p:nvPr/>
          </p:nvCxnSpPr>
          <p:spPr>
            <a:xfrm>
              <a:off x="30494526" y="29502866"/>
              <a:ext cx="44543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9C806200-0431-B840-862B-87541739ACB5}"/>
                </a:ext>
              </a:extLst>
            </p:cNvPr>
            <p:cNvCxnSpPr>
              <a:cxnSpLocks/>
            </p:cNvCxnSpPr>
            <p:nvPr/>
          </p:nvCxnSpPr>
          <p:spPr>
            <a:xfrm>
              <a:off x="31609071" y="29940195"/>
              <a:ext cx="0" cy="531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17F1F66E-1C62-315F-8363-EA85911E9C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43147" y="31241546"/>
              <a:ext cx="4454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1942B0C3-9F4C-AD62-EB1A-D32C722DE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35341" y="30428511"/>
              <a:ext cx="280788" cy="2723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C44EBEC9-82F8-E0CD-2CB0-F127EE012A6F}"/>
                </a:ext>
              </a:extLst>
            </p:cNvPr>
            <p:cNvCxnSpPr>
              <a:cxnSpLocks/>
            </p:cNvCxnSpPr>
            <p:nvPr/>
          </p:nvCxnSpPr>
          <p:spPr>
            <a:xfrm>
              <a:off x="28210941" y="31241547"/>
              <a:ext cx="0" cy="3680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8A534BF-8E4A-79EF-66D1-87795DCA719F}"/>
                </a:ext>
              </a:extLst>
            </p:cNvPr>
            <p:cNvSpPr/>
            <p:nvPr/>
          </p:nvSpPr>
          <p:spPr>
            <a:xfrm>
              <a:off x="30988577" y="29094833"/>
              <a:ext cx="1331350" cy="7735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Teachable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Machine</a:t>
              </a:r>
            </a:p>
          </p:txBody>
        </p:sp>
        <p:sp>
          <p:nvSpPr>
            <p:cNvPr id="93" name="원통형 92">
              <a:extLst>
                <a:ext uri="{FF2B5EF4-FFF2-40B4-BE49-F238E27FC236}">
                  <a16:creationId xmlns:a16="http://schemas.microsoft.com/office/drawing/2014/main" id="{BFE300DF-1742-16E6-9C1E-231DC1EBD85D}"/>
                </a:ext>
              </a:extLst>
            </p:cNvPr>
            <p:cNvSpPr/>
            <p:nvPr/>
          </p:nvSpPr>
          <p:spPr>
            <a:xfrm>
              <a:off x="31076052" y="30658368"/>
              <a:ext cx="1066037" cy="1166358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Keras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Model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148B858E-C50D-8F67-03C9-7FAE9EA1939A}"/>
                </a:ext>
              </a:extLst>
            </p:cNvPr>
            <p:cNvSpPr/>
            <p:nvPr/>
          </p:nvSpPr>
          <p:spPr>
            <a:xfrm>
              <a:off x="27297633" y="30120908"/>
              <a:ext cx="1826615" cy="105138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작물 생육 상태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판단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AFF984A-0BBF-3BB5-1374-5A1D32D0024A}"/>
                </a:ext>
              </a:extLst>
            </p:cNvPr>
            <p:cNvSpPr/>
            <p:nvPr/>
          </p:nvSpPr>
          <p:spPr>
            <a:xfrm>
              <a:off x="27600488" y="31786794"/>
              <a:ext cx="1075841" cy="562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Web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A96EB78-21E6-92A2-93DB-D79D516FA900}"/>
                </a:ext>
              </a:extLst>
            </p:cNvPr>
            <p:cNvSpPr txBox="1"/>
            <p:nvPr/>
          </p:nvSpPr>
          <p:spPr>
            <a:xfrm>
              <a:off x="27335301" y="32474350"/>
              <a:ext cx="4984626" cy="6264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ko-KR" sz="2800" b="1" dirty="0">
                  <a:ea typeface="한컴산뜻돋움" panose="02000000000000000000" pitchFamily="2" charset="-127"/>
                  <a:cs typeface="Arial Unicode MS" panose="020B0600000101010101" charset="-127"/>
                </a:rPr>
                <a:t>Fig. 4.  </a:t>
              </a:r>
              <a:r>
                <a:rPr lang="ko-KR" altLang="en-US" sz="2800" b="1" dirty="0">
                  <a:ea typeface="한컴산뜻돋움" panose="02000000000000000000" pitchFamily="2" charset="-127"/>
                  <a:cs typeface="Arial Unicode MS" panose="020B0600000101010101" charset="-127"/>
                </a:rPr>
                <a:t>이미지 분석 흐름도</a:t>
              </a:r>
              <a:endPara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endParaRPr>
            </a:p>
          </p:txBody>
        </p:sp>
      </p:grpSp>
      <p:sp>
        <p:nvSpPr>
          <p:cNvPr id="97" name="제목 1">
            <a:extLst>
              <a:ext uri="{FF2B5EF4-FFF2-40B4-BE49-F238E27FC236}">
                <a16:creationId xmlns:a16="http://schemas.microsoft.com/office/drawing/2014/main" id="{A6B1F37D-E21D-DFB5-3A47-D5448D6234DE}"/>
              </a:ext>
            </a:extLst>
          </p:cNvPr>
          <p:cNvSpPr txBox="1">
            <a:spLocks/>
          </p:cNvSpPr>
          <p:nvPr/>
        </p:nvSpPr>
        <p:spPr>
          <a:xfrm>
            <a:off x="16767397" y="16881371"/>
            <a:ext cx="14950702" cy="1861968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본 연구에서는 방울토마토의 생리 및 생태적 특성에 적합한 제어 알고리즘을 다음과 같이 설계하고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미니 챔버에 적용하였다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카메라에 찍힌 영상을 기준으로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가 생육단계를 판별하고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이에 따라 아래 설정한 적정 조건으로 미니 챔버가 운영되는 것을 확인하였다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97115FC-5C6A-22F7-520A-C1A98690D219}"/>
              </a:ext>
            </a:extLst>
          </p:cNvPr>
          <p:cNvGrpSpPr/>
          <p:nvPr/>
        </p:nvGrpSpPr>
        <p:grpSpPr>
          <a:xfrm>
            <a:off x="17386377" y="18883087"/>
            <a:ext cx="13945657" cy="5133519"/>
            <a:chOff x="-13965463" y="19764182"/>
            <a:chExt cx="13878269" cy="5285397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5968813E-79EB-4EFB-9C0A-3DB8A06DA584}"/>
                </a:ext>
              </a:extLst>
            </p:cNvPr>
            <p:cNvSpPr/>
            <p:nvPr/>
          </p:nvSpPr>
          <p:spPr>
            <a:xfrm>
              <a:off x="-13784098" y="20705043"/>
              <a:ext cx="1599606" cy="534460"/>
            </a:xfrm>
            <a:prstGeom prst="roundRect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발아단계 </a:t>
              </a: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3E5B6038-2410-B817-C018-BD0270A55658}"/>
                </a:ext>
              </a:extLst>
            </p:cNvPr>
            <p:cNvSpPr/>
            <p:nvPr/>
          </p:nvSpPr>
          <p:spPr>
            <a:xfrm>
              <a:off x="-13773856" y="21408195"/>
              <a:ext cx="1599606" cy="534460"/>
            </a:xfrm>
            <a:prstGeom prst="roundRect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육묘단계</a:t>
              </a: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3180399B-6046-018D-4C48-FCC7D2085FB5}"/>
                </a:ext>
              </a:extLst>
            </p:cNvPr>
            <p:cNvSpPr/>
            <p:nvPr/>
          </p:nvSpPr>
          <p:spPr>
            <a:xfrm>
              <a:off x="-13761065" y="24220938"/>
              <a:ext cx="1599606" cy="534460"/>
            </a:xfrm>
            <a:prstGeom prst="roundRect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저장단계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A7D410B4-B2E5-93F8-1AE9-FA2F4D8EAA50}"/>
                </a:ext>
              </a:extLst>
            </p:cNvPr>
            <p:cNvSpPr/>
            <p:nvPr/>
          </p:nvSpPr>
          <p:spPr>
            <a:xfrm>
              <a:off x="-11838538" y="21408195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20~25℃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6799A4D-17DC-40F8-DCEB-1841F1CC63E5}"/>
                </a:ext>
              </a:extLst>
            </p:cNvPr>
            <p:cNvSpPr/>
            <p:nvPr/>
          </p:nvSpPr>
          <p:spPr>
            <a:xfrm>
              <a:off x="-11838538" y="20703379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25~30℃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93F5845-8A03-1C9E-55E6-409ADFF73EF2}"/>
                </a:ext>
              </a:extLst>
            </p:cNvPr>
            <p:cNvSpPr/>
            <p:nvPr/>
          </p:nvSpPr>
          <p:spPr>
            <a:xfrm>
              <a:off x="-11843586" y="22817827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20~25℃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7F6C895-EAF1-0BD8-0052-579D20717CC6}"/>
                </a:ext>
              </a:extLst>
            </p:cNvPr>
            <p:cNvSpPr/>
            <p:nvPr/>
          </p:nvSpPr>
          <p:spPr>
            <a:xfrm>
              <a:off x="-11843586" y="22113011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17~27℃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D693203-8F87-9965-72B3-D66365E8DC29}"/>
                </a:ext>
              </a:extLst>
            </p:cNvPr>
            <p:cNvSpPr/>
            <p:nvPr/>
          </p:nvSpPr>
          <p:spPr>
            <a:xfrm>
              <a:off x="-11843586" y="24227459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4℃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9CB8E12-C5DE-2AD2-E485-ACDC0011CD6D}"/>
                </a:ext>
              </a:extLst>
            </p:cNvPr>
            <p:cNvSpPr/>
            <p:nvPr/>
          </p:nvSpPr>
          <p:spPr>
            <a:xfrm>
              <a:off x="-11843586" y="23522643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25~30℃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6D354CC-F194-AF66-0B40-E34EBCE670EE}"/>
                    </a:ext>
                  </a:extLst>
                </p:cNvPr>
                <p:cNvSpPr/>
                <p:nvPr/>
              </p:nvSpPr>
              <p:spPr>
                <a:xfrm>
                  <a:off x="-10185196" y="20611319"/>
                  <a:ext cx="1794141" cy="33245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기간별로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2000~ </a:t>
                  </a:r>
                </a:p>
                <a:p>
                  <a:pPr algn="ctr" latinLnBrk="1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6600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a14:m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/ ha</a:t>
                  </a: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물 필요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장마 이후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함수율 높게 관리</a:t>
                  </a: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6D354CC-F194-AF66-0B40-E34EBCE670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185196" y="20611319"/>
                  <a:ext cx="1794141" cy="3324533"/>
                </a:xfrm>
                <a:prstGeom prst="rect">
                  <a:avLst/>
                </a:prstGeom>
                <a:blipFill>
                  <a:blip r:embed="rId18"/>
                  <a:stretch>
                    <a:fillRect l="-2349" r="-201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921239E-4EE2-77CA-0E39-926559285803}"/>
                </a:ext>
              </a:extLst>
            </p:cNvPr>
            <p:cNvSpPr/>
            <p:nvPr/>
          </p:nvSpPr>
          <p:spPr>
            <a:xfrm>
              <a:off x="-10185196" y="24101759"/>
              <a:ext cx="1849520" cy="655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수확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주 전 </a:t>
              </a:r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 중단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519941A-DFB4-4294-F941-B01A482D2AC9}"/>
                </a:ext>
              </a:extLst>
            </p:cNvPr>
            <p:cNvSpPr/>
            <p:nvPr/>
          </p:nvSpPr>
          <p:spPr>
            <a:xfrm>
              <a:off x="-7975502" y="20740518"/>
              <a:ext cx="1373468" cy="39673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광보상점은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1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천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lux,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광포화점이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7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만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lux, 1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만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lux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 이하에서는 생육이 좋지 않음</a:t>
              </a:r>
              <a:endPara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강한광선이 필요함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-&gt;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보광필요</a:t>
              </a:r>
              <a:endPara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534EAF4-625D-CAD2-DD06-27F9E8A39F91}"/>
                </a:ext>
              </a:extLst>
            </p:cNvPr>
            <p:cNvSpPr/>
            <p:nvPr/>
          </p:nvSpPr>
          <p:spPr>
            <a:xfrm>
              <a:off x="-13965463" y="19764182"/>
              <a:ext cx="7895029" cy="5285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C1E8B5A-04B1-6F5C-1B32-0B9F19480FDF}"/>
                </a:ext>
              </a:extLst>
            </p:cNvPr>
            <p:cNvSpPr/>
            <p:nvPr/>
          </p:nvSpPr>
          <p:spPr>
            <a:xfrm>
              <a:off x="-8208007" y="19928687"/>
              <a:ext cx="1794141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광량</a:t>
              </a: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8C285042-7436-012D-31F0-2D07FD715EDA}"/>
                </a:ext>
              </a:extLst>
            </p:cNvPr>
            <p:cNvSpPr/>
            <p:nvPr/>
          </p:nvSpPr>
          <p:spPr>
            <a:xfrm>
              <a:off x="-10207841" y="19911042"/>
              <a:ext cx="1794141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</a:t>
              </a: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9EF41703-1757-5E1B-399F-521E2921EA79}"/>
                </a:ext>
              </a:extLst>
            </p:cNvPr>
            <p:cNvSpPr/>
            <p:nvPr/>
          </p:nvSpPr>
          <p:spPr>
            <a:xfrm>
              <a:off x="-12197597" y="19911042"/>
              <a:ext cx="1794141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온도</a:t>
              </a: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AE68127-1575-0CAB-1B75-0AE573BE8149}"/>
                </a:ext>
              </a:extLst>
            </p:cNvPr>
            <p:cNvSpPr/>
            <p:nvPr/>
          </p:nvSpPr>
          <p:spPr>
            <a:xfrm>
              <a:off x="-5258768" y="19960079"/>
              <a:ext cx="4679487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상대습도 </a:t>
              </a:r>
              <a:r>
                <a:rPr lang="en-US" altLang="ko-KR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&amp; </a:t>
              </a:r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이산화탄소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E56EBEB-3B1A-E0E6-ADC0-8BA40D1BFB7C}"/>
                </a:ext>
              </a:extLst>
            </p:cNvPr>
            <p:cNvSpPr/>
            <p:nvPr/>
          </p:nvSpPr>
          <p:spPr>
            <a:xfrm>
              <a:off x="-6070435" y="19764182"/>
              <a:ext cx="5983241" cy="52853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35" name="표 134">
            <a:extLst>
              <a:ext uri="{FF2B5EF4-FFF2-40B4-BE49-F238E27FC236}">
                <a16:creationId xmlns:a16="http://schemas.microsoft.com/office/drawing/2014/main" id="{E0034A8D-674B-C90C-5B8A-2E28A2B58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977356"/>
              </p:ext>
            </p:extLst>
          </p:nvPr>
        </p:nvGraphicFramePr>
        <p:xfrm>
          <a:off x="25756190" y="20965120"/>
          <a:ext cx="5095456" cy="26886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69002">
                  <a:extLst>
                    <a:ext uri="{9D8B030D-6E8A-4147-A177-3AD203B41FA5}">
                      <a16:colId xmlns:a16="http://schemas.microsoft.com/office/drawing/2014/main" val="1610034825"/>
                    </a:ext>
                  </a:extLst>
                </a:gridCol>
                <a:gridCol w="1078726">
                  <a:extLst>
                    <a:ext uri="{9D8B030D-6E8A-4147-A177-3AD203B41FA5}">
                      <a16:colId xmlns:a16="http://schemas.microsoft.com/office/drawing/2014/main" val="1339894571"/>
                    </a:ext>
                  </a:extLst>
                </a:gridCol>
                <a:gridCol w="1273864">
                  <a:extLst>
                    <a:ext uri="{9D8B030D-6E8A-4147-A177-3AD203B41FA5}">
                      <a16:colId xmlns:a16="http://schemas.microsoft.com/office/drawing/2014/main" val="3736215443"/>
                    </a:ext>
                  </a:extLst>
                </a:gridCol>
                <a:gridCol w="1273864">
                  <a:extLst>
                    <a:ext uri="{9D8B030D-6E8A-4147-A177-3AD203B41FA5}">
                      <a16:colId xmlns:a16="http://schemas.microsoft.com/office/drawing/2014/main" val="365576166"/>
                    </a:ext>
                  </a:extLst>
                </a:gridCol>
              </a:tblGrid>
              <a:tr h="46458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여름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겨울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8672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환기팬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691821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안개분무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266930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창문개폐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669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이산화탄소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449473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산소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밤에 시비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02451"/>
                  </a:ext>
                </a:extLst>
              </a:tr>
            </a:tbl>
          </a:graphicData>
        </a:graphic>
      </p:graphicFrame>
      <p:sp>
        <p:nvSpPr>
          <p:cNvPr id="136" name="TextBox 135">
            <a:extLst>
              <a:ext uri="{FF2B5EF4-FFF2-40B4-BE49-F238E27FC236}">
                <a16:creationId xmlns:a16="http://schemas.microsoft.com/office/drawing/2014/main" id="{4A42600B-8B04-4321-A12F-4E919FD5B51B}"/>
              </a:ext>
            </a:extLst>
          </p:cNvPr>
          <p:cNvSpPr txBox="1"/>
          <p:nvPr/>
        </p:nvSpPr>
        <p:spPr>
          <a:xfrm>
            <a:off x="17165899" y="24228442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Fig. 5.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생육단계별 적정환경조건 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1976CC8-BA57-9654-0BF0-A39D9E5827B4}"/>
              </a:ext>
            </a:extLst>
          </p:cNvPr>
          <p:cNvSpPr txBox="1"/>
          <p:nvPr/>
        </p:nvSpPr>
        <p:spPr>
          <a:xfrm>
            <a:off x="16741316" y="16442854"/>
            <a:ext cx="9327659" cy="692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Operational Scenario</a:t>
            </a:r>
          </a:p>
        </p:txBody>
      </p:sp>
      <p:sp>
        <p:nvSpPr>
          <p:cNvPr id="142" name="제목 1">
            <a:extLst>
              <a:ext uri="{FF2B5EF4-FFF2-40B4-BE49-F238E27FC236}">
                <a16:creationId xmlns:a16="http://schemas.microsoft.com/office/drawing/2014/main" id="{285AC534-F71F-A96C-4EA6-7F0CE4DC03F3}"/>
              </a:ext>
            </a:extLst>
          </p:cNvPr>
          <p:cNvSpPr txBox="1">
            <a:spLocks/>
          </p:cNvSpPr>
          <p:nvPr/>
        </p:nvSpPr>
        <p:spPr>
          <a:xfrm>
            <a:off x="16818042" y="25495014"/>
            <a:ext cx="15062046" cy="3511926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주간기온을 평균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24~26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도로 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야간 기온은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10~18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도로 관리한다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낮에 일사량이 좋을 때는 밤에 온도를 높여 관리하는 것이 좋고 낮에 일사량이 부족하여 광합성이 불충분한 경우에는 밤에 온도를 약간 낮게 관리하여 양분 소비를 적게 하도록 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방울토마토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</a:t>
            </a:r>
            <a:r>
              <a:rPr lang="en-US" altLang="ko-KR" sz="3000" b="1" i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Solanum lycopersicum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var. cerasiforme)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는 토마토의 변종이기 때문에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C3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식물로써 탄산가스 농도의 증가에 민감하게 반응하는 특성을 고려하여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이산화탄소 농도는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700ppm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으로 유지하는 것을 목표로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토양수분은 생육 전반기에는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-10~30kPa, 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후반기에는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-20~-30kPa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정도를 유지하도록 관수 관리를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 </a:t>
            </a: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9EE5FCBF-332B-2BA3-E035-A214002576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05900" y="31007602"/>
            <a:ext cx="11783768" cy="5757832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CF1AAE51-5774-35C4-5984-326E597018FC}"/>
              </a:ext>
            </a:extLst>
          </p:cNvPr>
          <p:cNvSpPr txBox="1"/>
          <p:nvPr/>
        </p:nvSpPr>
        <p:spPr>
          <a:xfrm>
            <a:off x="626880" y="31143618"/>
            <a:ext cx="498462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Fig. 3.  </a:t>
            </a: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대시보드 화면</a:t>
            </a:r>
            <a:br>
              <a:rPr lang="en-US" altLang="ko-KR" sz="2500" b="1" dirty="0">
                <a:ea typeface="한컴산뜻돋움" panose="02000000000000000000" pitchFamily="2" charset="-127"/>
                <a:cs typeface="Arial Unicode MS" panose="020B0600000101010101" charset="-127"/>
              </a:rPr>
            </a:b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및 구동 영상</a:t>
            </a:r>
            <a:endParaRPr lang="en-US" altLang="ko-KR" sz="25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F65A48F-8CB3-18B5-2DE7-12011D28A764}"/>
              </a:ext>
            </a:extLst>
          </p:cNvPr>
          <p:cNvSpPr txBox="1"/>
          <p:nvPr/>
        </p:nvSpPr>
        <p:spPr>
          <a:xfrm>
            <a:off x="626880" y="38518187"/>
            <a:ext cx="31091219" cy="2830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식물공장이 주목받는 시점에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챔버는 단순히 식물 재배생리 연구용 기기 뿐만 아니라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식물공장의 파일럿 시스템으로 의의가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본 연구에서는 식물공장의 환경제어 알고리즘을 개선하기 위한 기초 연구로 개방형 미니챔버를 설계하고 구현하였다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본 연구에서 개발한 미니챔버는 자유롭게 센서 및 제어장치 추가가 가능한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하드웨어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플랫폼 위에 이미지 분석이 가능한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모델을 적용하여 생육단계를 구분하고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각 단계에 따라 알맞은 환경조절을 룰기반으로 설정하여 운영되는 소프트웨어를 적용할 수 있음을 확인하였다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웹으로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UI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을 구현하고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실시간 환경 데이터 모니터링 및 제어장치와 조절 알고리즘을 적용할 수 있도록 대시보드를 구현하여 제시하였다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향후에는 시뮬레이션을 통해 다양한 시나리오를 미리 점검함으로써 의사결정을 지원할 수 있을 것으로 생각되며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식물공장의 제어 알고리즘 개선을 위한 연구 기반으로 기여할 것으로 기대한다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또한 아두이노의 인공지능 카메라를 이용한 식물 생육 일지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병해충 조기 진단에 관한 연구 등으로 활용할 계획이다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A11A8DB-10E7-F9B9-3C61-867E47170AE2}"/>
              </a:ext>
            </a:extLst>
          </p:cNvPr>
          <p:cNvSpPr/>
          <p:nvPr/>
        </p:nvSpPr>
        <p:spPr>
          <a:xfrm>
            <a:off x="18998742" y="33589344"/>
            <a:ext cx="513256" cy="215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2EDAA4F-A32E-0A3D-9596-45215ACC4155}"/>
              </a:ext>
            </a:extLst>
          </p:cNvPr>
          <p:cNvSpPr txBox="1"/>
          <p:nvPr/>
        </p:nvSpPr>
        <p:spPr>
          <a:xfrm>
            <a:off x="18998743" y="33749986"/>
            <a:ext cx="1324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LED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보광등</a:t>
            </a: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D3F6054-E656-4B01-B8C8-6656DBC78669}"/>
              </a:ext>
            </a:extLst>
          </p:cNvPr>
          <p:cNvSpPr/>
          <p:nvPr/>
        </p:nvSpPr>
        <p:spPr>
          <a:xfrm>
            <a:off x="17578914" y="21164420"/>
            <a:ext cx="1607373" cy="519102"/>
          </a:xfrm>
          <a:prstGeom prst="roundRect">
            <a:avLst/>
          </a:prstGeom>
          <a:solidFill>
            <a:srgbClr val="A62E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생육단계</a:t>
            </a: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2A167448-C9E8-40D9-B131-047C3BAF4982}"/>
              </a:ext>
            </a:extLst>
          </p:cNvPr>
          <p:cNvSpPr/>
          <p:nvPr/>
        </p:nvSpPr>
        <p:spPr>
          <a:xfrm>
            <a:off x="17578914" y="21877583"/>
            <a:ext cx="1607373" cy="519102"/>
          </a:xfrm>
          <a:prstGeom prst="roundRect">
            <a:avLst/>
          </a:prstGeom>
          <a:solidFill>
            <a:srgbClr val="A62E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개화단계</a:t>
            </a: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6CCBB28F-2C86-4A54-B39B-E8E579F5D05C}"/>
              </a:ext>
            </a:extLst>
          </p:cNvPr>
          <p:cNvSpPr/>
          <p:nvPr/>
        </p:nvSpPr>
        <p:spPr>
          <a:xfrm>
            <a:off x="17591767" y="22539020"/>
            <a:ext cx="1607373" cy="519102"/>
          </a:xfrm>
          <a:prstGeom prst="roundRect">
            <a:avLst/>
          </a:prstGeom>
          <a:solidFill>
            <a:srgbClr val="A62E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과비대단계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EE90421-AA6E-4F51-B5A6-43047D9CB2AA}"/>
              </a:ext>
            </a:extLst>
          </p:cNvPr>
          <p:cNvSpPr/>
          <p:nvPr/>
        </p:nvSpPr>
        <p:spPr>
          <a:xfrm>
            <a:off x="8273931" y="33859771"/>
            <a:ext cx="1328130" cy="939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1589AC87-F450-4A54-A694-242AB64DA85B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0899" t="28830" r="20649" b="15284"/>
          <a:stretch/>
        </p:blipFill>
        <p:spPr>
          <a:xfrm>
            <a:off x="8828666" y="34846870"/>
            <a:ext cx="306438" cy="158918"/>
          </a:xfrm>
          <a:prstGeom prst="rect">
            <a:avLst/>
          </a:prstGeom>
        </p:spPr>
      </p:pic>
      <p:pic>
        <p:nvPicPr>
          <p:cNvPr id="74" name="Picture 2" descr="https://cdn-icons-png.flaticon.com/512/2338/2338802.png">
            <a:extLst>
              <a:ext uri="{FF2B5EF4-FFF2-40B4-BE49-F238E27FC236}">
                <a16:creationId xmlns:a16="http://schemas.microsoft.com/office/drawing/2014/main" id="{680353F2-4FAA-44CB-B094-CA915CE4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370" y="33871852"/>
            <a:ext cx="817127" cy="81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4BE0AE5-E8BD-4E16-BED9-4FFE621D3575}"/>
              </a:ext>
            </a:extLst>
          </p:cNvPr>
          <p:cNvSpPr/>
          <p:nvPr/>
        </p:nvSpPr>
        <p:spPr>
          <a:xfrm>
            <a:off x="8499049" y="34670652"/>
            <a:ext cx="1003767" cy="10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LED</a:t>
            </a:r>
            <a:r>
              <a:rPr lang="en-US" altLang="ko-KR" sz="700" b="1" dirty="0">
                <a:solidFill>
                  <a:schemeClr val="tx1"/>
                </a:solidFill>
              </a:rPr>
              <a:t> </a:t>
            </a:r>
            <a:r>
              <a:rPr lang="en-US" altLang="ko-KR" sz="700" b="1" dirty="0">
                <a:solidFill>
                  <a:srgbClr val="F6503B"/>
                </a:solidFill>
              </a:rPr>
              <a:t>on</a:t>
            </a:r>
            <a:endParaRPr lang="ko-KR" altLang="en-US" sz="700" b="1" dirty="0">
              <a:solidFill>
                <a:srgbClr val="F6503B"/>
              </a:solidFill>
            </a:endParaRP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822055DD-E139-4BED-AB6C-E1DF0857353D}"/>
              </a:ext>
            </a:extLst>
          </p:cNvPr>
          <p:cNvSpPr/>
          <p:nvPr/>
        </p:nvSpPr>
        <p:spPr>
          <a:xfrm rot="10800000">
            <a:off x="1691871" y="35286251"/>
            <a:ext cx="581737" cy="477365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F6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67175EA-3A9F-4442-8CBA-EB5E8FC7FC22}"/>
              </a:ext>
            </a:extLst>
          </p:cNvPr>
          <p:cNvSpPr/>
          <p:nvPr/>
        </p:nvSpPr>
        <p:spPr>
          <a:xfrm rot="16200000">
            <a:off x="1552569" y="35365161"/>
            <a:ext cx="860350" cy="195948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6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D73329F-37F9-46C5-879A-E513277C6AC6}"/>
              </a:ext>
            </a:extLst>
          </p:cNvPr>
          <p:cNvSpPr txBox="1"/>
          <p:nvPr/>
        </p:nvSpPr>
        <p:spPr>
          <a:xfrm>
            <a:off x="1341943" y="36137267"/>
            <a:ext cx="1323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TRY  ME!!</a:t>
            </a:r>
            <a:endParaRPr lang="ko-KR" altLang="en-US" sz="22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6311D63F-A2D8-4F52-A273-BFEE6CAADB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5425" y="3774308"/>
            <a:ext cx="2857500" cy="2857500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0FD4D3C2-9FD3-4E1A-A22A-EF6291916C2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52" y="32250794"/>
            <a:ext cx="2857500" cy="2847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36FB9-8307-7623-0934-522C6B709292}"/>
              </a:ext>
            </a:extLst>
          </p:cNvPr>
          <p:cNvSpPr txBox="1"/>
          <p:nvPr/>
        </p:nvSpPr>
        <p:spPr>
          <a:xfrm>
            <a:off x="436118" y="8118968"/>
            <a:ext cx="155111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b="1" dirty="0">
                <a:ea typeface="한컴산뜻돋움" panose="02000000000000000000"/>
              </a:rPr>
              <a:t>전세계적인 이상기후는 농업 생산성 및 지속성을 위협하고 있다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이러한 상황에서 안정적인 식량 공급을 위한 공학적 노력이 이루어지고 있다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식물공장은 외부 환경영향을 최소화하고</a:t>
            </a:r>
            <a:r>
              <a:rPr lang="en-US" altLang="ko-KR" sz="3000" b="1" dirty="0">
                <a:ea typeface="한컴산뜻돋움" panose="02000000000000000000"/>
              </a:rPr>
              <a:t>, </a:t>
            </a:r>
            <a:r>
              <a:rPr lang="ko-KR" altLang="en-US" sz="3000" b="1" dirty="0">
                <a:ea typeface="한컴산뜻돋움" panose="02000000000000000000"/>
              </a:rPr>
              <a:t>빛</a:t>
            </a:r>
            <a:r>
              <a:rPr lang="en-US" altLang="ko-KR" sz="3000" b="1" dirty="0">
                <a:ea typeface="한컴산뜻돋움" panose="02000000000000000000"/>
              </a:rPr>
              <a:t>, </a:t>
            </a:r>
            <a:r>
              <a:rPr lang="ko-KR" altLang="en-US" sz="3000" b="1" dirty="0">
                <a:ea typeface="한컴산뜻돋움" panose="02000000000000000000"/>
              </a:rPr>
              <a:t>온도</a:t>
            </a:r>
            <a:r>
              <a:rPr lang="en-US" altLang="ko-KR" sz="3000" b="1" dirty="0">
                <a:ea typeface="한컴산뜻돋움" panose="02000000000000000000"/>
              </a:rPr>
              <a:t>, </a:t>
            </a:r>
            <a:r>
              <a:rPr lang="ko-KR" altLang="en-US" sz="3000" b="1" dirty="0">
                <a:ea typeface="한컴산뜻돋움" panose="02000000000000000000"/>
              </a:rPr>
              <a:t>수분 등 식물 주변 생육 환경을 인위적으로 조절하여 작물성장의 최적조건을 제공함으로써 생산성을 최대화하는 기술이다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식물공장의 소형화 형태는 챔버</a:t>
            </a:r>
            <a:r>
              <a:rPr lang="en-US" altLang="ko-KR" sz="3000" b="1" dirty="0">
                <a:ea typeface="한컴산뜻돋움" panose="02000000000000000000"/>
              </a:rPr>
              <a:t>(Plant</a:t>
            </a:r>
            <a:r>
              <a:rPr lang="ko-KR" altLang="en-US" sz="3000" b="1" dirty="0">
                <a:ea typeface="한컴산뜻돋움" panose="02000000000000000000"/>
              </a:rPr>
              <a:t> </a:t>
            </a:r>
            <a:r>
              <a:rPr lang="en-US" altLang="ko-KR" sz="3000" b="1" dirty="0">
                <a:ea typeface="한컴산뜻돋움" panose="02000000000000000000"/>
              </a:rPr>
              <a:t>Growth</a:t>
            </a:r>
            <a:r>
              <a:rPr lang="ko-KR" altLang="en-US" sz="3000" b="1" dirty="0">
                <a:ea typeface="한컴산뜻돋움" panose="02000000000000000000"/>
              </a:rPr>
              <a:t> </a:t>
            </a:r>
            <a:r>
              <a:rPr lang="en-US" altLang="ko-KR" sz="3000" b="1" dirty="0">
                <a:ea typeface="한컴산뜻돋움" panose="02000000000000000000"/>
              </a:rPr>
              <a:t>Chamber)</a:t>
            </a:r>
            <a:r>
              <a:rPr lang="ko-KR" altLang="en-US" sz="3000" b="1" dirty="0">
                <a:ea typeface="한컴산뜻돋움" panose="02000000000000000000"/>
              </a:rPr>
              <a:t>는 식물 질병 연구와 식물 재배 생리 연구에 사용되며 다양한 환경조건을 인위적으로 설정하여 식물체 반응을 연구할 수 있다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이와 같은 연구는 시설 내 식물체 연구에 적합하지만</a:t>
            </a:r>
            <a:r>
              <a:rPr lang="en-US" altLang="ko-KR" sz="3000" b="1" dirty="0">
                <a:ea typeface="한컴산뜻돋움" panose="02000000000000000000"/>
              </a:rPr>
              <a:t>, </a:t>
            </a:r>
            <a:r>
              <a:rPr lang="ko-KR" altLang="en-US" sz="3000" b="1" dirty="0">
                <a:ea typeface="한컴산뜻돋움" panose="02000000000000000000"/>
              </a:rPr>
              <a:t>식물공장 시스템 자체를 개선하기 위한 실험장비는 부족한 실정이다</a:t>
            </a:r>
            <a:r>
              <a:rPr lang="en-US" altLang="ko-KR" sz="3000" b="1" dirty="0">
                <a:ea typeface="한컴산뜻돋움" panose="02000000000000000000"/>
              </a:rPr>
              <a:t>.</a:t>
            </a:r>
            <a:r>
              <a:rPr lang="ko-KR" altLang="en-US" sz="3000" b="1" dirty="0">
                <a:ea typeface="한컴산뜻돋움" panose="02000000000000000000"/>
              </a:rPr>
              <a:t> 본 연구에서는 식물공장의 제어장치 및 운영 알고리즘을 개선할 수 있도록 조작가능한 파일럿 형태 미니 챔버를 개발하고자 하였다</a:t>
            </a:r>
            <a:r>
              <a:rPr lang="en-US" altLang="ko-KR" sz="3000" b="1" dirty="0">
                <a:ea typeface="한컴산뜻돋움" panose="02000000000000000000"/>
              </a:rPr>
              <a:t>.</a:t>
            </a:r>
            <a:endParaRPr lang="ko-KR" altLang="en-US" sz="3000" b="1" dirty="0">
              <a:ea typeface="한컴산뜻돋움" panose="0200000000000000000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E01C93-CD82-70C0-3ACB-FA4CBA89B9FD}"/>
              </a:ext>
            </a:extLst>
          </p:cNvPr>
          <p:cNvSpPr txBox="1"/>
          <p:nvPr/>
        </p:nvSpPr>
        <p:spPr>
          <a:xfrm>
            <a:off x="10398508" y="26687402"/>
            <a:ext cx="2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아두이노 우노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(OUTPUT)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한컴산뜻돋움" panose="0200000000000000000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84F1479-D34E-AC87-D867-68233A10AB4D}"/>
              </a:ext>
            </a:extLst>
          </p:cNvPr>
          <p:cNvSpPr txBox="1"/>
          <p:nvPr/>
        </p:nvSpPr>
        <p:spPr>
          <a:xfrm>
            <a:off x="10459474" y="24373483"/>
            <a:ext cx="236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아두이노 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(INPUT)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한컴산뜻돋움" panose="0200000000000000000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8D0073D-ABAC-44D1-70B7-2DA862D1C2BD}"/>
              </a:ext>
            </a:extLst>
          </p:cNvPr>
          <p:cNvSpPr txBox="1"/>
          <p:nvPr/>
        </p:nvSpPr>
        <p:spPr>
          <a:xfrm>
            <a:off x="8808366" y="22864910"/>
            <a:ext cx="385138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   </a:t>
            </a:r>
            <a:r>
              <a:rPr lang="ko-KR" altLang="en-US" b="1" dirty="0"/>
              <a:t>시 계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33BA3A5-B789-C507-74AC-CCB64E4E7562}"/>
              </a:ext>
            </a:extLst>
          </p:cNvPr>
          <p:cNvSpPr txBox="1"/>
          <p:nvPr/>
        </p:nvSpPr>
        <p:spPr>
          <a:xfrm>
            <a:off x="16741316" y="11791448"/>
            <a:ext cx="15088841" cy="666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 Model for Image Analysis by Plant Growth Stage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B2ED5FC-A939-44A5-83A5-6BC6F7D32CFD}"/>
              </a:ext>
            </a:extLst>
          </p:cNvPr>
          <p:cNvSpPr txBox="1"/>
          <p:nvPr/>
        </p:nvSpPr>
        <p:spPr>
          <a:xfrm>
            <a:off x="8069742" y="31651033"/>
            <a:ext cx="1413151" cy="1448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Growth</a:t>
            </a:r>
            <a:endParaRPr lang="en-US" altLang="ko-KR" dirty="0"/>
          </a:p>
          <a:p>
            <a:endParaRPr lang="en-US" altLang="ko-KR" sz="900" dirty="0"/>
          </a:p>
          <a:p>
            <a:r>
              <a:rPr lang="en-US" altLang="ko-KR" sz="930" dirty="0"/>
              <a:t>Temperature : 17~27℃</a:t>
            </a:r>
          </a:p>
          <a:p>
            <a:endParaRPr lang="en-US" altLang="ko-KR" sz="930" dirty="0"/>
          </a:p>
          <a:p>
            <a:r>
              <a:rPr lang="en-US" altLang="ko-KR" sz="930" dirty="0"/>
              <a:t>Humid : 65 %</a:t>
            </a:r>
          </a:p>
          <a:p>
            <a:endParaRPr lang="en-US" altLang="ko-KR" sz="930" dirty="0"/>
          </a:p>
          <a:p>
            <a:r>
              <a:rPr lang="en-US" altLang="ko-KR" sz="930" dirty="0"/>
              <a:t>Lux : 10000 ~ 30000 lux</a:t>
            </a:r>
          </a:p>
          <a:p>
            <a:endParaRPr lang="en-US" altLang="ko-KR" sz="930" dirty="0"/>
          </a:p>
          <a:p>
            <a:r>
              <a:rPr lang="en-US" altLang="ko-KR" sz="930" dirty="0"/>
              <a:t>CO2 : 600~1,500 ppm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5CE431E-055A-BBD2-4705-437AAB2DBAAB}"/>
              </a:ext>
            </a:extLst>
          </p:cNvPr>
          <p:cNvSpPr txBox="1"/>
          <p:nvPr/>
        </p:nvSpPr>
        <p:spPr>
          <a:xfrm>
            <a:off x="5407445" y="32957215"/>
            <a:ext cx="8465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Live </a:t>
            </a:r>
            <a:r>
              <a:rPr lang="en-US" altLang="ko-KR" sz="1400" b="1" dirty="0">
                <a:solidFill>
                  <a:srgbClr val="FF0000"/>
                </a:solidFill>
              </a:rPr>
              <a:t>ON</a:t>
            </a:r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65826C2-E711-FFFB-5853-3582A2B2554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734964" y="29430224"/>
            <a:ext cx="5937372" cy="5937372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A6E48388-999E-4FF3-9393-EC3417E878BC}"/>
              </a:ext>
            </a:extLst>
          </p:cNvPr>
          <p:cNvSpPr txBox="1"/>
          <p:nvPr/>
        </p:nvSpPr>
        <p:spPr>
          <a:xfrm>
            <a:off x="518595" y="27497850"/>
            <a:ext cx="15226117" cy="361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defRPr/>
            </a:pPr>
            <a:r>
              <a:rPr lang="en-US" altLang="ko-KR" sz="3500" b="1" dirty="0">
                <a:solidFill>
                  <a:srgbClr val="6C1E4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Web-based Dashboard using Flask</a:t>
            </a:r>
          </a:p>
          <a:p>
            <a:pPr algn="just">
              <a:lnSpc>
                <a:spcPct val="125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사용자가 쉽게 환경 조절 장치를 제어할 수 있도록 대시보드를 개발하였다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대시보드는 환경 정보 및 제어가능한 장치를 직관적으로 확인할 수 있도록 </a:t>
            </a:r>
            <a:r>
              <a:rPr lang="en-US" altLang="ko-KR" sz="3000" b="1" dirty="0">
                <a:ea typeface="한컴산뜻돋움" panose="02000000000000000000" pitchFamily="2" charset="-127"/>
              </a:rPr>
              <a:t>UX/UI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구성하였다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카메라 모듈을 통해 인식된 이미지는 </a:t>
            </a:r>
            <a:r>
              <a:rPr lang="en-US" altLang="ko-KR" sz="3000" b="1" dirty="0">
                <a:ea typeface="한컴산뜻돋움" panose="02000000000000000000" pitchFamily="2" charset="-127"/>
              </a:rPr>
              <a:t>AI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모델을 통해 생육 단계를 판단하게 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생육단계에 따라 미리 설정된 적정 환경 값으로 시스템이 운영된다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대시보드에서 </a:t>
            </a:r>
            <a:r>
              <a:rPr lang="en-US" altLang="ko-KR" sz="3000" b="1" dirty="0">
                <a:ea typeface="한컴산뜻돋움" panose="02000000000000000000" pitchFamily="2" charset="-127"/>
              </a:rPr>
              <a:t>ON-OFF</a:t>
            </a:r>
            <a:r>
              <a:rPr lang="ko-KR" altLang="en-US" sz="3000" b="1" dirty="0">
                <a:ea typeface="한컴산뜻돋움" panose="02000000000000000000" pitchFamily="2" charset="-127"/>
              </a:rPr>
              <a:t>버튼이 생육단계에 따라 자동으로 조작되는 것을 확인할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r>
              <a:rPr lang="ko-KR" altLang="en-US" sz="3000" b="1" dirty="0">
                <a:ea typeface="한컴산뜻돋움" panose="02000000000000000000" pitchFamily="2" charset="-127"/>
              </a:rPr>
              <a:t> 대시보드는 </a:t>
            </a:r>
            <a:r>
              <a:rPr lang="en-US" altLang="ko-KR" sz="3000" b="1" dirty="0">
                <a:ea typeface="한컴산뜻돋움" panose="02000000000000000000" pitchFamily="2" charset="-127"/>
              </a:rPr>
              <a:t>Flask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비동기 자료교환은 </a:t>
            </a:r>
            <a:r>
              <a:rPr lang="en-US" altLang="ko-KR" sz="3000" b="1" dirty="0">
                <a:ea typeface="한컴산뜻돋움" panose="02000000000000000000" pitchFamily="2" charset="-127"/>
              </a:rPr>
              <a:t>ajax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86702E05-AD9A-48F2-8E28-EA1CD07E6EB6}"/>
              </a:ext>
            </a:extLst>
          </p:cNvPr>
          <p:cNvSpPr/>
          <p:nvPr/>
        </p:nvSpPr>
        <p:spPr>
          <a:xfrm>
            <a:off x="9528540" y="23300166"/>
            <a:ext cx="545345" cy="426738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화살표: 오른쪽 161">
            <a:extLst>
              <a:ext uri="{FF2B5EF4-FFF2-40B4-BE49-F238E27FC236}">
                <a16:creationId xmlns:a16="http://schemas.microsoft.com/office/drawing/2014/main" id="{8155915E-23B6-479F-9C62-9E0CD5B02BE9}"/>
              </a:ext>
            </a:extLst>
          </p:cNvPr>
          <p:cNvSpPr/>
          <p:nvPr/>
        </p:nvSpPr>
        <p:spPr>
          <a:xfrm rot="10800000">
            <a:off x="9220061" y="25644195"/>
            <a:ext cx="958029" cy="426738"/>
          </a:xfrm>
          <a:prstGeom prst="rightArrow">
            <a:avLst>
              <a:gd name="adj1" fmla="val 50000"/>
              <a:gd name="adj2" fmla="val 9081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화살표: 오른쪽 169">
            <a:extLst>
              <a:ext uri="{FF2B5EF4-FFF2-40B4-BE49-F238E27FC236}">
                <a16:creationId xmlns:a16="http://schemas.microsoft.com/office/drawing/2014/main" id="{55717D1D-E761-43CE-B317-84CFFDB34041}"/>
              </a:ext>
            </a:extLst>
          </p:cNvPr>
          <p:cNvSpPr/>
          <p:nvPr/>
        </p:nvSpPr>
        <p:spPr>
          <a:xfrm rot="7358763">
            <a:off x="12869198" y="25438205"/>
            <a:ext cx="749350" cy="279963"/>
          </a:xfrm>
          <a:prstGeom prst="rightArrow">
            <a:avLst>
              <a:gd name="adj1" fmla="val 32923"/>
              <a:gd name="adj2" fmla="val 9081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화살표: 오른쪽 170">
            <a:extLst>
              <a:ext uri="{FF2B5EF4-FFF2-40B4-BE49-F238E27FC236}">
                <a16:creationId xmlns:a16="http://schemas.microsoft.com/office/drawing/2014/main" id="{BEDA982F-E2DE-459B-A095-086191164957}"/>
              </a:ext>
            </a:extLst>
          </p:cNvPr>
          <p:cNvSpPr/>
          <p:nvPr/>
        </p:nvSpPr>
        <p:spPr>
          <a:xfrm rot="18158763">
            <a:off x="13147815" y="25534728"/>
            <a:ext cx="749350" cy="279963"/>
          </a:xfrm>
          <a:prstGeom prst="rightArrow">
            <a:avLst>
              <a:gd name="adj1" fmla="val 33437"/>
              <a:gd name="adj2" fmla="val 9232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화살표: 오른쪽 171">
            <a:extLst>
              <a:ext uri="{FF2B5EF4-FFF2-40B4-BE49-F238E27FC236}">
                <a16:creationId xmlns:a16="http://schemas.microsoft.com/office/drawing/2014/main" id="{6268FCE9-3E26-4EB1-89A3-232154AA97A3}"/>
              </a:ext>
            </a:extLst>
          </p:cNvPr>
          <p:cNvSpPr/>
          <p:nvPr/>
        </p:nvSpPr>
        <p:spPr>
          <a:xfrm rot="14099008">
            <a:off x="12961205" y="23688251"/>
            <a:ext cx="749350" cy="279963"/>
          </a:xfrm>
          <a:prstGeom prst="rightArrow">
            <a:avLst>
              <a:gd name="adj1" fmla="val 32923"/>
              <a:gd name="adj2" fmla="val 9081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화살표: 오른쪽 172">
            <a:extLst>
              <a:ext uri="{FF2B5EF4-FFF2-40B4-BE49-F238E27FC236}">
                <a16:creationId xmlns:a16="http://schemas.microsoft.com/office/drawing/2014/main" id="{BEA66475-B1A7-42F9-B493-9A94A8B6E95C}"/>
              </a:ext>
            </a:extLst>
          </p:cNvPr>
          <p:cNvSpPr/>
          <p:nvPr/>
        </p:nvSpPr>
        <p:spPr>
          <a:xfrm rot="3299008">
            <a:off x="13244609" y="23599587"/>
            <a:ext cx="749350" cy="279963"/>
          </a:xfrm>
          <a:prstGeom prst="rightArrow">
            <a:avLst>
              <a:gd name="adj1" fmla="val 33437"/>
              <a:gd name="adj2" fmla="val 9232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화살표: 오른쪽 175">
            <a:extLst>
              <a:ext uri="{FF2B5EF4-FFF2-40B4-BE49-F238E27FC236}">
                <a16:creationId xmlns:a16="http://schemas.microsoft.com/office/drawing/2014/main" id="{AA7A8376-BEDE-478C-95AB-EACCCEB04695}"/>
              </a:ext>
            </a:extLst>
          </p:cNvPr>
          <p:cNvSpPr/>
          <p:nvPr/>
        </p:nvSpPr>
        <p:spPr>
          <a:xfrm>
            <a:off x="14517579" y="24637214"/>
            <a:ext cx="414288" cy="164416"/>
          </a:xfrm>
          <a:prstGeom prst="rightArrow">
            <a:avLst>
              <a:gd name="adj1" fmla="val 27900"/>
              <a:gd name="adj2" fmla="val 96963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화살표: 오른쪽 176">
            <a:extLst>
              <a:ext uri="{FF2B5EF4-FFF2-40B4-BE49-F238E27FC236}">
                <a16:creationId xmlns:a16="http://schemas.microsoft.com/office/drawing/2014/main" id="{2660FE3D-60D2-4418-A05A-FF80AF5F789B}"/>
              </a:ext>
            </a:extLst>
          </p:cNvPr>
          <p:cNvSpPr/>
          <p:nvPr/>
        </p:nvSpPr>
        <p:spPr>
          <a:xfrm rot="10800000">
            <a:off x="14516069" y="24826338"/>
            <a:ext cx="414288" cy="164416"/>
          </a:xfrm>
          <a:prstGeom prst="rightArrow">
            <a:avLst>
              <a:gd name="adj1" fmla="val 27900"/>
              <a:gd name="adj2" fmla="val 96963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7E180E3-8C7E-D6D2-69F0-F5490A194A39}"/>
              </a:ext>
            </a:extLst>
          </p:cNvPr>
          <p:cNvGrpSpPr/>
          <p:nvPr/>
        </p:nvGrpSpPr>
        <p:grpSpPr>
          <a:xfrm>
            <a:off x="1326276" y="1543960"/>
            <a:ext cx="4671100" cy="5031733"/>
            <a:chOff x="1368661" y="1055426"/>
            <a:chExt cx="4110678" cy="4428044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D6828A9D-A43E-77CC-13D2-C304C29C5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701" b="78863"/>
            <a:stretch/>
          </p:blipFill>
          <p:spPr>
            <a:xfrm>
              <a:off x="1891642" y="1055426"/>
              <a:ext cx="3064716" cy="3091836"/>
            </a:xfrm>
            <a:prstGeom prst="rect">
              <a:avLst/>
            </a:prstGeom>
          </p:spPr>
        </p:pic>
        <p:pic>
          <p:nvPicPr>
            <p:cNvPr id="36" name="그림 3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14F3CF-62DD-5F76-81ED-18C28FE82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30" b="78829"/>
            <a:stretch/>
          </p:blipFill>
          <p:spPr>
            <a:xfrm>
              <a:off x="1368661" y="4196499"/>
              <a:ext cx="4110678" cy="1286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573737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27"/>
    </p:ext>
  </p:extLs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17FB8B56954894899306111D41A51EC" ma:contentTypeVersion="0" ma:contentTypeDescription="새 문서를 만듭니다." ma:contentTypeScope="" ma:versionID="a8dbae3f9183bd11f8e69e35676a2a2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40132dc310ec124cafddfc8f6faad5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FF5543-8856-4F29-B660-95A88FB40199}">
  <ds:schemaRefs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F8DFC32-ACB5-4F55-BA5B-D57FEE990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D84189-8944-4C2B-863A-0167D6F584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7142</TotalTime>
  <Words>1154</Words>
  <Application>Microsoft Office PowerPoint</Application>
  <PresentationFormat>사용자 지정</PresentationFormat>
  <Paragraphs>154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2" baseType="lpstr">
      <vt:lpstr>Arial Unicode MS</vt:lpstr>
      <vt:lpstr>Microsoft GothicNeo</vt:lpstr>
      <vt:lpstr>맑은 고딕</vt:lpstr>
      <vt:lpstr>바탕체</vt:lpstr>
      <vt:lpstr>한컴산뜻돋움</vt:lpstr>
      <vt:lpstr>Arial</vt:lpstr>
      <vt:lpstr>Calibri</vt:lpstr>
      <vt:lpstr>Calibri Light</vt:lpstr>
      <vt:lpstr>Cambria Math</vt:lpstr>
      <vt:lpstr>Times New Roman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Strawberry Photosynthetic Characteristics  according to Leaf Position and Days After Planting</dc:title>
  <dc:creator>최 수영</dc:creator>
  <cp:lastModifiedBy>user</cp:lastModifiedBy>
  <cp:revision>222</cp:revision>
  <dcterms:created xsi:type="dcterms:W3CDTF">2022-08-31T03:06:53Z</dcterms:created>
  <dcterms:modified xsi:type="dcterms:W3CDTF">2022-11-01T09:16:31Z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0x010100D17FB8B56954894899306111D41A51EC</vt:lpwstr>
  </property>
</Properties>
</file>